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notesSlides/notesSlide10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1152" r:id="rId3"/>
    <p:sldId id="1653" r:id="rId4"/>
    <p:sldId id="2772" r:id="rId5"/>
    <p:sldId id="2773" r:id="rId6"/>
    <p:sldId id="2774" r:id="rId7"/>
    <p:sldId id="2797" r:id="rId8"/>
    <p:sldId id="2792" r:id="rId9"/>
    <p:sldId id="3028" r:id="rId10"/>
    <p:sldId id="3030" r:id="rId11"/>
    <p:sldId id="3032" r:id="rId12"/>
    <p:sldId id="2795" r:id="rId13"/>
    <p:sldId id="2982" r:id="rId14"/>
    <p:sldId id="2983" r:id="rId15"/>
    <p:sldId id="3044" r:id="rId16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3" pos="1850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6600"/>
    <a:srgbClr val="F37953"/>
    <a:srgbClr val="FFCC66"/>
    <a:srgbClr val="740000"/>
    <a:srgbClr val="8C291C"/>
    <a:srgbClr val="B63524"/>
    <a:srgbClr val="99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3826" autoAdjust="0"/>
  </p:normalViewPr>
  <p:slideViewPr>
    <p:cSldViewPr>
      <p:cViewPr>
        <p:scale>
          <a:sx n="100" d="100"/>
          <a:sy n="100" d="100"/>
        </p:scale>
        <p:origin x="-924" y="-150"/>
      </p:cViewPr>
      <p:guideLst>
        <p:guide orient="horz" pos="2160"/>
        <p:guide pos="1850"/>
      </p:guideLst>
    </p:cSldViewPr>
  </p:slideViewPr>
  <p:outlineViewPr>
    <p:cViewPr>
      <p:scale>
        <a:sx n="33" d="100"/>
        <a:sy n="33" d="100"/>
      </p:scale>
      <p:origin x="0" y="318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77004046369202"/>
          <c:y val="0"/>
          <c:w val="0.60075773731408599"/>
          <c:h val="1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79-453B-8C04-AA38D66DF9B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79-453B-8C04-AA38D66DF9B9}"/>
              </c:ext>
            </c:extLst>
          </c:dPt>
          <c:dPt>
            <c:idx val="2"/>
            <c:invertIfNegative val="0"/>
            <c:bubble3D val="0"/>
            <c:spPr>
              <a:solidFill>
                <a:srgbClr val="FF993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79-453B-8C04-AA38D66DF9B9}"/>
              </c:ext>
            </c:extLst>
          </c:dPt>
          <c:dPt>
            <c:idx val="3"/>
            <c:invertIfNegative val="0"/>
            <c:bubble3D val="0"/>
            <c:spPr>
              <a:solidFill>
                <a:srgbClr val="F05A2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79-453B-8C04-AA38D66DF9B9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79-453B-8C04-AA38D66DF9B9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D79-453B-8C04-AA38D66DF9B9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888-400C-84AA-A417FF679970}"/>
              </c:ext>
            </c:extLst>
          </c:dPt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79-453B-8C04-AA38D66DF9B9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79-453B-8C04-AA38D66DF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 sz="1200" b="1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Trabajador asalariado</c:v>
                </c:pt>
                <c:pt idx="1">
                  <c:v>Trabajador por cuenta propia</c:v>
                </c:pt>
                <c:pt idx="2">
                  <c:v>Es jubilado o pensionado</c:v>
                </c:pt>
                <c:pt idx="3">
                  <c:v>No trabaja, pero está buscando trabajo</c:v>
                </c:pt>
                <c:pt idx="4">
                  <c:v>Es ama de casa</c:v>
                </c:pt>
                <c:pt idx="5">
                  <c:v>Es estudiante</c:v>
                </c:pt>
                <c:pt idx="6">
                  <c:v>No contesta</c:v>
                </c:pt>
              </c:strCache>
            </c:strRef>
          </c:cat>
          <c:val>
            <c:numRef>
              <c:f>Hoja1!$B$2:$B$8</c:f>
              <c:numCache>
                <c:formatCode>0.0%</c:formatCode>
                <c:ptCount val="7"/>
                <c:pt idx="0">
                  <c:v>0.316</c:v>
                </c:pt>
                <c:pt idx="1">
                  <c:v>0.253</c:v>
                </c:pt>
                <c:pt idx="2">
                  <c:v>0.128</c:v>
                </c:pt>
                <c:pt idx="3">
                  <c:v>0.11600000000000001</c:v>
                </c:pt>
                <c:pt idx="4">
                  <c:v>0.11600000000000001</c:v>
                </c:pt>
                <c:pt idx="5">
                  <c:v>5.1999999999999998E-2</c:v>
                </c:pt>
                <c:pt idx="6">
                  <c:v>1.9E-2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7D79-453B-8C04-AA38D66DF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763520"/>
        <c:axId val="56028544"/>
      </c:barChart>
      <c:valAx>
        <c:axId val="5602854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56763520"/>
        <c:crosses val="autoZero"/>
        <c:crossBetween val="between"/>
      </c:valAx>
      <c:catAx>
        <c:axId val="567635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/>
            </a:pPr>
            <a:endParaRPr lang="es-MX"/>
          </a:p>
        </c:txPr>
        <c:crossAx val="5602854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02171050771501"/>
          <c:y val="0"/>
          <c:w val="0.45836352377473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FE-43A8-8077-4B30B98885DE}"/>
              </c:ext>
            </c:extLst>
          </c:dPt>
          <c:dPt>
            <c:idx val="1"/>
            <c:invertIfNegative val="0"/>
            <c:bubble3D val="0"/>
            <c:spPr>
              <a:solidFill>
                <a:srgbClr val="FF9933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EFE-43A8-8077-4B30B98885D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EFE-43A8-8077-4B30B98885D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EFE-43A8-8077-4B30B98885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Sergio Massa</c:v>
                </c:pt>
                <c:pt idx="1">
                  <c:v>Daniel Scioli</c:v>
                </c:pt>
                <c:pt idx="2">
                  <c:v>Facundo Manes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0.37163658921258702</c:v>
                </c:pt>
                <c:pt idx="1">
                  <c:v>0.35285822819690199</c:v>
                </c:pt>
                <c:pt idx="2">
                  <c:v>0.13286716353066499</c:v>
                </c:pt>
                <c:pt idx="3">
                  <c:v>0.14263801905984699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EFE-43A8-8077-4B30B9888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493952"/>
        <c:axId val="144671872"/>
      </c:barChart>
      <c:catAx>
        <c:axId val="1444939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0"/>
            </a:pPr>
            <a:endParaRPr lang="es-MX"/>
          </a:p>
        </c:txPr>
        <c:crossAx val="144671872"/>
        <c:crosses val="autoZero"/>
        <c:auto val="1"/>
        <c:lblAlgn val="ctr"/>
        <c:lblOffset val="100"/>
        <c:tickMarkSkip val="1"/>
        <c:noMultiLvlLbl val="0"/>
      </c:catAx>
      <c:valAx>
        <c:axId val="14467187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4493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541311320008501"/>
          <c:y val="0"/>
          <c:w val="0.57901681332855703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AD-4507-A2C0-1A0F257269FA}"/>
              </c:ext>
            </c:extLst>
          </c:dPt>
          <c:dPt>
            <c:idx val="1"/>
            <c:invertIfNegative val="0"/>
            <c:bubble3D val="0"/>
            <c:spPr>
              <a:solidFill>
                <a:srgbClr val="FF9933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AD-4507-A2C0-1A0F257269F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AD-4507-A2C0-1A0F257269F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AD-4507-A2C0-1A0F257269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Cristina Fernández de Kirchner</c:v>
                </c:pt>
                <c:pt idx="1">
                  <c:v>Sergio Massa</c:v>
                </c:pt>
                <c:pt idx="2">
                  <c:v>Elisa Carrió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0.36694816301503802</c:v>
                </c:pt>
                <c:pt idx="1">
                  <c:v>0.31598059478915103</c:v>
                </c:pt>
                <c:pt idx="2">
                  <c:v>0.219928247455316</c:v>
                </c:pt>
                <c:pt idx="3">
                  <c:v>9.7142994740495897E-2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1AD-4507-A2C0-1A0F25726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245888"/>
        <c:axId val="144247424"/>
      </c:barChart>
      <c:catAx>
        <c:axId val="1442458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0"/>
            </a:pPr>
            <a:endParaRPr lang="es-MX"/>
          </a:p>
        </c:txPr>
        <c:crossAx val="144247424"/>
        <c:crosses val="autoZero"/>
        <c:auto val="1"/>
        <c:lblAlgn val="ctr"/>
        <c:lblOffset val="100"/>
        <c:tickMarkSkip val="1"/>
        <c:noMultiLvlLbl val="0"/>
      </c:catAx>
      <c:valAx>
        <c:axId val="14424742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4245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/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45777687192298"/>
          <c:y val="0"/>
          <c:w val="0.6205693300068320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68-4F7D-A407-52687BAB6C64}"/>
              </c:ext>
            </c:extLst>
          </c:dPt>
          <c:dPt>
            <c:idx val="1"/>
            <c:invertIfNegative val="0"/>
            <c:bubble3D val="0"/>
            <c:spPr>
              <a:solidFill>
                <a:srgbClr val="FF9933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68-4F7D-A407-52687BAB6C64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68-4F7D-A407-52687BAB6C6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68-4F7D-A407-52687BAB6C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Cristina Fernández de Kirchner</c:v>
                </c:pt>
                <c:pt idx="1">
                  <c:v>Sergio Massa</c:v>
                </c:pt>
                <c:pt idx="2">
                  <c:v>Elisa Carrió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0.32669886040715101</c:v>
                </c:pt>
                <c:pt idx="1">
                  <c:v>0.30285246215984402</c:v>
                </c:pt>
                <c:pt idx="2">
                  <c:v>0.264561125861629</c:v>
                </c:pt>
                <c:pt idx="3">
                  <c:v>0.105887551571376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D68-4F7D-A407-52687BAB6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308096"/>
        <c:axId val="144309632"/>
      </c:barChart>
      <c:catAx>
        <c:axId val="1443080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0"/>
            </a:pPr>
            <a:endParaRPr lang="es-MX"/>
          </a:p>
        </c:txPr>
        <c:crossAx val="144309632"/>
        <c:crosses val="autoZero"/>
        <c:auto val="1"/>
        <c:lblAlgn val="ctr"/>
        <c:lblOffset val="100"/>
        <c:tickMarkSkip val="1"/>
        <c:noMultiLvlLbl val="0"/>
      </c:catAx>
      <c:valAx>
        <c:axId val="14430963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430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/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9935588076177"/>
          <c:y val="0"/>
          <c:w val="0.40790569279628203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AA-47AC-8DEB-363059344DB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Hoja1!$A$2:$A$7</c:f>
              <c:strCache>
                <c:ptCount val="6"/>
                <c:pt idx="0">
                  <c:v>Cristina Fernández y Daniel Scioli</c:v>
                </c:pt>
                <c:pt idx="1">
                  <c:v>Roberto Lavagna y Margarita Stolbizer</c:v>
                </c:pt>
                <c:pt idx="2">
                  <c:v>Jorge Macri y Graciela Ocaña</c:v>
                </c:pt>
                <c:pt idx="3">
                  <c:v>Votaría en blanco</c:v>
                </c:pt>
                <c:pt idx="4">
                  <c:v>No iría a votar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0.34772500287154501</c:v>
                </c:pt>
                <c:pt idx="1">
                  <c:v>0.26209075139453603</c:v>
                </c:pt>
                <c:pt idx="2">
                  <c:v>0.14432757169886701</c:v>
                </c:pt>
                <c:pt idx="3">
                  <c:v>8.6244226346958497E-2</c:v>
                </c:pt>
                <c:pt idx="4">
                  <c:v>7.1443680232663898E-2</c:v>
                </c:pt>
                <c:pt idx="5">
                  <c:v>8.8168767455430105E-2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569472"/>
        <c:axId val="144571008"/>
      </c:barChart>
      <c:catAx>
        <c:axId val="1445694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144571008"/>
        <c:crosses val="autoZero"/>
        <c:auto val="1"/>
        <c:lblAlgn val="ctr"/>
        <c:lblOffset val="100"/>
        <c:tickMarkSkip val="1"/>
        <c:noMultiLvlLbl val="0"/>
      </c:catAx>
      <c:valAx>
        <c:axId val="14457100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4569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682217359598"/>
          <c:y val="0"/>
          <c:w val="0.50980175773219105"/>
          <c:h val="0.985686431890067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AA-47AC-8DEB-363059344DB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Hoja1!$A$2:$A$7</c:f>
              <c:strCache>
                <c:ptCount val="6"/>
                <c:pt idx="0">
                  <c:v>Cristina Fernández y Daniel Scioli</c:v>
                </c:pt>
                <c:pt idx="1">
                  <c:v>Roberto Lavagna y Margarita Stolbizer</c:v>
                </c:pt>
                <c:pt idx="2">
                  <c:v>Jorge Macri y Graciela Ocaña</c:v>
                </c:pt>
                <c:pt idx="3">
                  <c:v>Votaría en blanco</c:v>
                </c:pt>
                <c:pt idx="4">
                  <c:v>No iría a votar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0.38348529954780303</c:v>
                </c:pt>
                <c:pt idx="1">
                  <c:v>0.22542688521683699</c:v>
                </c:pt>
                <c:pt idx="2">
                  <c:v>0.132621476349884</c:v>
                </c:pt>
                <c:pt idx="3">
                  <c:v>9.5860165892209304E-2</c:v>
                </c:pt>
                <c:pt idx="4">
                  <c:v>6.9336728112388196E-2</c:v>
                </c:pt>
                <c:pt idx="5">
                  <c:v>9.3269444880878294E-2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1229312"/>
        <c:axId val="143135872"/>
      </c:barChart>
      <c:catAx>
        <c:axId val="1912293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143135872"/>
        <c:crosses val="autoZero"/>
        <c:auto val="1"/>
        <c:lblAlgn val="ctr"/>
        <c:lblOffset val="100"/>
        <c:tickMarkSkip val="1"/>
        <c:noMultiLvlLbl val="0"/>
      </c:catAx>
      <c:valAx>
        <c:axId val="14313587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9122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72456999248599"/>
          <c:y val="3.02786614352133E-3"/>
          <c:w val="0.62027543000751495"/>
          <c:h val="0.963439556625026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9933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AA-47AC-8DEB-363059344DB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Hoja1!$A$2:$A$7</c:f>
              <c:strCache>
                <c:ptCount val="6"/>
                <c:pt idx="0">
                  <c:v>Cristina Fernández y Daniel Scioli</c:v>
                </c:pt>
                <c:pt idx="1">
                  <c:v>Roberto Lavagna y Margarita Stolbizer</c:v>
                </c:pt>
                <c:pt idx="2">
                  <c:v>Jorge Macri y Graciela Ocaña</c:v>
                </c:pt>
                <c:pt idx="3">
                  <c:v>Votaría en blanco</c:v>
                </c:pt>
                <c:pt idx="4">
                  <c:v>No iría a votar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0.32600000000000001</c:v>
                </c:pt>
                <c:pt idx="1">
                  <c:v>0.27400000000000002</c:v>
                </c:pt>
                <c:pt idx="2">
                  <c:v>0.13600000000000001</c:v>
                </c:pt>
                <c:pt idx="3">
                  <c:v>9.0999999999999998E-2</c:v>
                </c:pt>
                <c:pt idx="4">
                  <c:v>7.0000000000000007E-2</c:v>
                </c:pt>
                <c:pt idx="5">
                  <c:v>0.10299999999999999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3254656"/>
        <c:axId val="143256192"/>
      </c:barChart>
      <c:catAx>
        <c:axId val="1432546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143256192"/>
        <c:crosses val="autoZero"/>
        <c:auto val="1"/>
        <c:lblAlgn val="ctr"/>
        <c:lblOffset val="100"/>
        <c:tickMarkSkip val="1"/>
        <c:noMultiLvlLbl val="0"/>
      </c:catAx>
      <c:valAx>
        <c:axId val="14325619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3254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74492182488302"/>
          <c:y val="2.8881551545367999E-3"/>
          <c:w val="0.55665592001572595"/>
          <c:h val="0.963439556625026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9933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AA-47AC-8DEB-363059344DB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Hoja1!$A$2:$A$7</c:f>
              <c:strCache>
                <c:ptCount val="6"/>
                <c:pt idx="0">
                  <c:v>Sergio Massa y Margarita Stolbizer</c:v>
                </c:pt>
                <c:pt idx="1">
                  <c:v>Daniel Scioli y Cristina Fernández</c:v>
                </c:pt>
                <c:pt idx="2">
                  <c:v>Jorge Macri y Elisa Carrió</c:v>
                </c:pt>
                <c:pt idx="3">
                  <c:v>Votaría en blanco</c:v>
                </c:pt>
                <c:pt idx="4">
                  <c:v>No iría a votar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0.32900000000000001</c:v>
                </c:pt>
                <c:pt idx="1">
                  <c:v>0.30499999999999999</c:v>
                </c:pt>
                <c:pt idx="2">
                  <c:v>0.183</c:v>
                </c:pt>
                <c:pt idx="3">
                  <c:v>5.5E-2</c:v>
                </c:pt>
                <c:pt idx="4">
                  <c:v>4.5999999999999999E-2</c:v>
                </c:pt>
                <c:pt idx="5">
                  <c:v>8.2000000000000003E-2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7298688"/>
        <c:axId val="227300480"/>
      </c:barChart>
      <c:catAx>
        <c:axId val="2272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227300480"/>
        <c:crosses val="autoZero"/>
        <c:auto val="1"/>
        <c:lblAlgn val="ctr"/>
        <c:lblOffset val="100"/>
        <c:tickMarkSkip val="1"/>
        <c:noMultiLvlLbl val="0"/>
      </c:catAx>
      <c:valAx>
        <c:axId val="227300480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22729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32743310390303"/>
          <c:y val="0"/>
          <c:w val="0.44864031776260999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AA-47AC-8DEB-363059344DB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Hoja1!$A$2:$A$7</c:f>
              <c:strCache>
                <c:ptCount val="6"/>
                <c:pt idx="0">
                  <c:v>Sergio Massa y Margarita Stolbizer</c:v>
                </c:pt>
                <c:pt idx="1">
                  <c:v>Florencio Randazzo y Julián Domínguez</c:v>
                </c:pt>
                <c:pt idx="2">
                  <c:v>Jorge Macri y Elisa Carrió</c:v>
                </c:pt>
                <c:pt idx="3">
                  <c:v>Votaría en blanco</c:v>
                </c:pt>
                <c:pt idx="4">
                  <c:v>No iría a votar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0.35698517464198498</c:v>
                </c:pt>
                <c:pt idx="1">
                  <c:v>0.214429639239515</c:v>
                </c:pt>
                <c:pt idx="2">
                  <c:v>0.19114586415402199</c:v>
                </c:pt>
                <c:pt idx="3">
                  <c:v>7.8723678406697903E-2</c:v>
                </c:pt>
                <c:pt idx="4">
                  <c:v>5.7908324679594302E-2</c:v>
                </c:pt>
                <c:pt idx="5">
                  <c:v>0.100807318878186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7460992"/>
        <c:axId val="227462528"/>
      </c:barChart>
      <c:catAx>
        <c:axId val="2274609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227462528"/>
        <c:crosses val="autoZero"/>
        <c:auto val="1"/>
        <c:lblAlgn val="ctr"/>
        <c:lblOffset val="100"/>
        <c:tickMarkSkip val="1"/>
        <c:noMultiLvlLbl val="0"/>
      </c:catAx>
      <c:valAx>
        <c:axId val="22746252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227460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204271484755802"/>
          <c:y val="2.18772518227465E-2"/>
          <c:w val="0.43293900966183602"/>
          <c:h val="0.951322583976813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FAA-47AC-8DEB-363059344DB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Hoja1!$A$2:$A$7</c:f>
              <c:strCache>
                <c:ptCount val="6"/>
                <c:pt idx="0">
                  <c:v>Sergio Massa y Margarita Stolbizer</c:v>
                </c:pt>
                <c:pt idx="1">
                  <c:v>Florencio Randazzo y Julián Domínguez</c:v>
                </c:pt>
                <c:pt idx="2">
                  <c:v>Jorge Macri y Elisa Carrió</c:v>
                </c:pt>
                <c:pt idx="3">
                  <c:v>Votaría en blanco</c:v>
                </c:pt>
                <c:pt idx="4">
                  <c:v>No iría a votar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0.352626406062376</c:v>
                </c:pt>
                <c:pt idx="1">
                  <c:v>0.24093660912491499</c:v>
                </c:pt>
                <c:pt idx="2">
                  <c:v>0.164862437509605</c:v>
                </c:pt>
                <c:pt idx="3">
                  <c:v>7.9528620891951299E-2</c:v>
                </c:pt>
                <c:pt idx="4">
                  <c:v>5.0156788045144597E-2</c:v>
                </c:pt>
                <c:pt idx="5">
                  <c:v>0.111889138366007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27365248"/>
        <c:axId val="227366784"/>
      </c:barChart>
      <c:catAx>
        <c:axId val="2273652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227366784"/>
        <c:crosses val="autoZero"/>
        <c:auto val="1"/>
        <c:lblAlgn val="ctr"/>
        <c:lblOffset val="100"/>
        <c:tickMarkSkip val="1"/>
        <c:noMultiLvlLbl val="0"/>
      </c:catAx>
      <c:valAx>
        <c:axId val="2273667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227365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24399599568901E-2"/>
          <c:y val="9.1361524727055304E-2"/>
          <c:w val="0.95354537246667104"/>
          <c:h val="0.71412705780030195"/>
        </c:manualLayout>
      </c:layout>
      <c:barChart>
        <c:barDir val="bar"/>
        <c:grouping val="percentStacked"/>
        <c:varyColors val="1"/>
        <c:ser>
          <c:idx val="0"/>
          <c:order val="0"/>
          <c:tx>
            <c:strRef>
              <c:f>Hoja1!$A$2</c:f>
              <c:strCache>
                <c:ptCount val="1"/>
                <c:pt idx="0">
                  <c:v>Bajo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F3-4C6A-A01A-2C7C9081CA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Hoja1!$B$2</c:f>
              <c:numCache>
                <c:formatCode>0.0%</c:formatCode>
                <c:ptCount val="1"/>
                <c:pt idx="0">
                  <c:v>0.36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6F3-4C6A-A01A-2C7C9081CA73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Hoja1!$B$3</c:f>
              <c:numCache>
                <c:formatCode>0.0%</c:formatCode>
                <c:ptCount val="1"/>
                <c:pt idx="0">
                  <c:v>0.42299999999999999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F3-4C6A-A01A-2C7C9081CA73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MX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Hoja1!$B$4</c:f>
              <c:numCache>
                <c:formatCode>0.0%</c:formatCode>
                <c:ptCount val="1"/>
                <c:pt idx="0">
                  <c:v>0.217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85-440F-BBB3-BC400B3B4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7178752"/>
        <c:axId val="57177216"/>
      </c:barChart>
      <c:valAx>
        <c:axId val="571772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57178752"/>
        <c:crosses val="autoZero"/>
        <c:crossBetween val="between"/>
      </c:valAx>
      <c:catAx>
        <c:axId val="5717875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571772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189124644413902"/>
          <c:y val="2.7106943976330601E-2"/>
          <c:w val="0.73180570972973102"/>
          <c:h val="0.957757407792247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Conoce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61-4842-A1AA-CE0F94BCB380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61-4842-A1AA-CE0F94BCB38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61-4842-A1AA-CE0F94BCB38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61-4842-A1AA-CE0F94BCB38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661-4842-A1AA-CE0F94BCB380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7F6-4653-940E-9CC4870B6F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Hoja1!$A$2:$A$15</c:f>
              <c:strCache>
                <c:ptCount val="14"/>
                <c:pt idx="0">
                  <c:v>Gladys González</c:v>
                </c:pt>
                <c:pt idx="1">
                  <c:v>Verónica Magario</c:v>
                </c:pt>
                <c:pt idx="2">
                  <c:v>Facundo Manes</c:v>
                </c:pt>
                <c:pt idx="3">
                  <c:v>Malena Galmarini de Massa</c:v>
                </c:pt>
                <c:pt idx="4">
                  <c:v>Jorge Macri</c:v>
                </c:pt>
                <c:pt idx="5">
                  <c:v>Roberto Lavagna</c:v>
                </c:pt>
                <c:pt idx="6">
                  <c:v>Florencio Randazzo</c:v>
                </c:pt>
                <c:pt idx="7">
                  <c:v>Margarita Stolbizer</c:v>
                </c:pt>
                <c:pt idx="8">
                  <c:v>Elisa Carrió</c:v>
                </c:pt>
                <c:pt idx="9">
                  <c:v>Sergio Massa</c:v>
                </c:pt>
                <c:pt idx="10">
                  <c:v>María Eugenia Vidal</c:v>
                </c:pt>
                <c:pt idx="11">
                  <c:v>Daniel Scioli</c:v>
                </c:pt>
                <c:pt idx="12">
                  <c:v>Mauricio Macri</c:v>
                </c:pt>
                <c:pt idx="13">
                  <c:v>Cristina Fernández</c:v>
                </c:pt>
              </c:strCache>
            </c:strRef>
          </c:cat>
          <c:val>
            <c:numRef>
              <c:f>Hoja1!$B$2:$B$15</c:f>
              <c:numCache>
                <c:formatCode>0.0%</c:formatCode>
                <c:ptCount val="14"/>
                <c:pt idx="0">
                  <c:v>0.19948544865218101</c:v>
                </c:pt>
                <c:pt idx="1">
                  <c:v>0.34587249563602002</c:v>
                </c:pt>
                <c:pt idx="2">
                  <c:v>0.416977889150981</c:v>
                </c:pt>
                <c:pt idx="3">
                  <c:v>0.53177211557884896</c:v>
                </c:pt>
                <c:pt idx="4">
                  <c:v>0.67996930532201405</c:v>
                </c:pt>
                <c:pt idx="5">
                  <c:v>0.73458268220348999</c:v>
                </c:pt>
                <c:pt idx="6">
                  <c:v>0.86947886295097798</c:v>
                </c:pt>
                <c:pt idx="7">
                  <c:v>0.92475301079565098</c:v>
                </c:pt>
                <c:pt idx="8">
                  <c:v>0.96155591673674701</c:v>
                </c:pt>
                <c:pt idx="9">
                  <c:v>0.96874763578294398</c:v>
                </c:pt>
                <c:pt idx="10">
                  <c:v>0.98213178027037495</c:v>
                </c:pt>
                <c:pt idx="11">
                  <c:v>0.98939340778812102</c:v>
                </c:pt>
                <c:pt idx="12">
                  <c:v>0.99383310965207705</c:v>
                </c:pt>
                <c:pt idx="13">
                  <c:v>0.99616245246323298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8A-429F-A2BF-4EE12F0C7F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082240"/>
        <c:axId val="57083776"/>
      </c:barChart>
      <c:catAx>
        <c:axId val="57082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7083776"/>
        <c:crosses val="autoZero"/>
        <c:auto val="1"/>
        <c:lblAlgn val="ctr"/>
        <c:lblOffset val="100"/>
        <c:noMultiLvlLbl val="0"/>
      </c:catAx>
      <c:valAx>
        <c:axId val="5708377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5708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06470413739397"/>
          <c:y val="3.7957629203682001E-2"/>
          <c:w val="0.61930058029615198"/>
          <c:h val="0.855232705911536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FFC000"/>
            </a:solidFill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030-4DBC-AAC7-5E789F6E8298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826F-466E-AFDC-F43B7707C571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26F-466E-AFDC-F43B7707C571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826F-466E-AFDC-F43B7707C571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E47-4563-A2A9-BC4543EC012D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0E47-4563-A2A9-BC4543EC01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Hoja1!$A$2:$A$15</c:f>
              <c:strCache>
                <c:ptCount val="14"/>
                <c:pt idx="0">
                  <c:v>Jorge Macri</c:v>
                </c:pt>
                <c:pt idx="1">
                  <c:v>Mauricio Macri</c:v>
                </c:pt>
                <c:pt idx="2">
                  <c:v>Daniel Scioli</c:v>
                </c:pt>
                <c:pt idx="3">
                  <c:v>Gladys González</c:v>
                </c:pt>
                <c:pt idx="4">
                  <c:v>Cristina Fernández de Kirchner</c:v>
                </c:pt>
                <c:pt idx="5">
                  <c:v>Malena Galmarini de Massa</c:v>
                </c:pt>
                <c:pt idx="6">
                  <c:v>Elisa Carrió</c:v>
                </c:pt>
                <c:pt idx="7">
                  <c:v>Roberto Lavagna</c:v>
                </c:pt>
                <c:pt idx="8">
                  <c:v>Sergio Massa</c:v>
                </c:pt>
                <c:pt idx="9">
                  <c:v>Verónica Magario</c:v>
                </c:pt>
                <c:pt idx="10">
                  <c:v>Margarita Stolbizer</c:v>
                </c:pt>
                <c:pt idx="11">
                  <c:v>Florencio Randazzo</c:v>
                </c:pt>
                <c:pt idx="12">
                  <c:v>María Eugenia Vidal</c:v>
                </c:pt>
                <c:pt idx="13">
                  <c:v>Facundo Manes</c:v>
                </c:pt>
              </c:strCache>
            </c:strRef>
          </c:cat>
          <c:val>
            <c:numRef>
              <c:f>Hoja1!$B$2:$B$15</c:f>
              <c:numCache>
                <c:formatCode>0.0%</c:formatCode>
                <c:ptCount val="14"/>
                <c:pt idx="0">
                  <c:v>0.34964350514257603</c:v>
                </c:pt>
                <c:pt idx="1">
                  <c:v>0.41051406922864098</c:v>
                </c:pt>
                <c:pt idx="2">
                  <c:v>0.42332082804333399</c:v>
                </c:pt>
                <c:pt idx="3">
                  <c:v>0.33030910232781902</c:v>
                </c:pt>
                <c:pt idx="4">
                  <c:v>0.461140567736671</c:v>
                </c:pt>
                <c:pt idx="5">
                  <c:v>0.40664382097641799</c:v>
                </c:pt>
                <c:pt idx="6">
                  <c:v>0.56140479455444103</c:v>
                </c:pt>
                <c:pt idx="7">
                  <c:v>0.53219215096974604</c:v>
                </c:pt>
                <c:pt idx="8">
                  <c:v>0.56517889411696098</c:v>
                </c:pt>
                <c:pt idx="9">
                  <c:v>0.52979399238611102</c:v>
                </c:pt>
                <c:pt idx="10">
                  <c:v>0.57959787156516496</c:v>
                </c:pt>
                <c:pt idx="11">
                  <c:v>0.564196898972812</c:v>
                </c:pt>
                <c:pt idx="12">
                  <c:v>0.63381287026660205</c:v>
                </c:pt>
                <c:pt idx="13">
                  <c:v>0.60611884418945206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497-4CE2-A60F-3E3033212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8"/>
        <c:axId val="142956800"/>
        <c:axId val="142979072"/>
      </c:barChart>
      <c:barChart>
        <c:barDir val="bar"/>
        <c:grouping val="clustered"/>
        <c:varyColors val="0"/>
        <c:ser>
          <c:idx val="1"/>
          <c:order val="1"/>
          <c:tx>
            <c:strRef>
              <c:f>Hoja1!$C$1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s-AR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Hoja1!$A$2:$A$15</c:f>
              <c:strCache>
                <c:ptCount val="14"/>
                <c:pt idx="0">
                  <c:v>Jorge Macri</c:v>
                </c:pt>
                <c:pt idx="1">
                  <c:v>Mauricio Macri</c:v>
                </c:pt>
                <c:pt idx="2">
                  <c:v>Daniel Scioli</c:v>
                </c:pt>
                <c:pt idx="3">
                  <c:v>Gladys González</c:v>
                </c:pt>
                <c:pt idx="4">
                  <c:v>Cristina Fernández de Kirchner</c:v>
                </c:pt>
                <c:pt idx="5">
                  <c:v>Malena Galmarini de Massa</c:v>
                </c:pt>
                <c:pt idx="6">
                  <c:v>Elisa Carrió</c:v>
                </c:pt>
                <c:pt idx="7">
                  <c:v>Roberto Lavagna</c:v>
                </c:pt>
                <c:pt idx="8">
                  <c:v>Sergio Massa</c:v>
                </c:pt>
                <c:pt idx="9">
                  <c:v>Verónica Magario</c:v>
                </c:pt>
                <c:pt idx="10">
                  <c:v>Margarita Stolbizer</c:v>
                </c:pt>
                <c:pt idx="11">
                  <c:v>Florencio Randazzo</c:v>
                </c:pt>
                <c:pt idx="12">
                  <c:v>María Eugenia Vidal</c:v>
                </c:pt>
                <c:pt idx="13">
                  <c:v>Facundo Manes</c:v>
                </c:pt>
              </c:strCache>
            </c:strRef>
          </c:cat>
          <c:val>
            <c:numRef>
              <c:f>Hoja1!$C$2:$C$15</c:f>
              <c:numCache>
                <c:formatCode>0.0%</c:formatCode>
                <c:ptCount val="14"/>
                <c:pt idx="0">
                  <c:v>-0.54856989845632598</c:v>
                </c:pt>
                <c:pt idx="1">
                  <c:v>-0.55726596473741297</c:v>
                </c:pt>
                <c:pt idx="2">
                  <c:v>-0.53944390297646805</c:v>
                </c:pt>
                <c:pt idx="3">
                  <c:v>-0.43817360947758499</c:v>
                </c:pt>
                <c:pt idx="4">
                  <c:v>-0.49683905625354302</c:v>
                </c:pt>
                <c:pt idx="5">
                  <c:v>-0.44157188505264</c:v>
                </c:pt>
                <c:pt idx="6">
                  <c:v>-0.39143302862976898</c:v>
                </c:pt>
                <c:pt idx="7">
                  <c:v>-0.35946478214174299</c:v>
                </c:pt>
                <c:pt idx="8">
                  <c:v>-0.39064376515889399</c:v>
                </c:pt>
                <c:pt idx="9">
                  <c:v>-0.335527871849707</c:v>
                </c:pt>
                <c:pt idx="10">
                  <c:v>-0.38170423786622898</c:v>
                </c:pt>
                <c:pt idx="11">
                  <c:v>-0.358424859258902</c:v>
                </c:pt>
                <c:pt idx="12">
                  <c:v>-0.33776326235435</c:v>
                </c:pt>
                <c:pt idx="13">
                  <c:v>-0.28485148879497002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7E9-473F-B68D-E6BE3260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8"/>
        <c:axId val="142982144"/>
        <c:axId val="142980608"/>
      </c:barChart>
      <c:catAx>
        <c:axId val="142956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noFill/>
          <a:ln>
            <a:noFill/>
          </a:ln>
        </c:spPr>
        <c:txPr>
          <a:bodyPr/>
          <a:lstStyle/>
          <a:p>
            <a:pPr>
              <a:defRPr lang="es-ES" sz="1200" b="1">
                <a:latin typeface="+mn-lt"/>
              </a:defRPr>
            </a:pPr>
            <a:endParaRPr lang="es-MX"/>
          </a:p>
        </c:txPr>
        <c:crossAx val="142979072"/>
        <c:crosses val="autoZero"/>
        <c:auto val="1"/>
        <c:lblAlgn val="ctr"/>
        <c:lblOffset val="100"/>
        <c:noMultiLvlLbl val="0"/>
      </c:catAx>
      <c:valAx>
        <c:axId val="142979072"/>
        <c:scaling>
          <c:orientation val="minMax"/>
          <c:max val="0.8"/>
          <c:min val="-0.6"/>
        </c:scaling>
        <c:delete val="1"/>
        <c:axPos val="b"/>
        <c:numFmt formatCode="0.0%" sourceLinked="1"/>
        <c:majorTickMark val="out"/>
        <c:minorTickMark val="none"/>
        <c:tickLblPos val="nextTo"/>
        <c:crossAx val="142956800"/>
        <c:crosses val="autoZero"/>
        <c:crossBetween val="between"/>
      </c:valAx>
      <c:valAx>
        <c:axId val="14298060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42982144"/>
        <c:crosses val="max"/>
        <c:crossBetween val="between"/>
      </c:valAx>
      <c:catAx>
        <c:axId val="142982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29806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582016978682497"/>
          <c:y val="2.8881941567924299E-3"/>
          <c:w val="0.47734788120391902"/>
          <c:h val="0.99711180584320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Sergio Massa y Margarita Stolbizer</c:v>
                </c:pt>
                <c:pt idx="1">
                  <c:v>Cristina Fernández y Daniel Scioli</c:v>
                </c:pt>
                <c:pt idx="2">
                  <c:v>Otra 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0.492948298193426</c:v>
                </c:pt>
                <c:pt idx="1">
                  <c:v>0.37989401177660798</c:v>
                </c:pt>
                <c:pt idx="2">
                  <c:v>3.56580055876735E-2</c:v>
                </c:pt>
                <c:pt idx="3">
                  <c:v>9.1499684442291895E-2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3518720"/>
        <c:axId val="143790848"/>
      </c:barChart>
      <c:catAx>
        <c:axId val="1435187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0"/>
            </a:pPr>
            <a:endParaRPr lang="es-MX"/>
          </a:p>
        </c:txPr>
        <c:crossAx val="143790848"/>
        <c:crosses val="autoZero"/>
        <c:auto val="1"/>
        <c:lblAlgn val="ctr"/>
        <c:lblOffset val="100"/>
        <c:tickMarkSkip val="1"/>
        <c:noMultiLvlLbl val="0"/>
      </c:catAx>
      <c:valAx>
        <c:axId val="143790848"/>
        <c:scaling>
          <c:orientation val="minMax"/>
          <c:max val="0.55000000000000004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143518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697291919679"/>
          <c:y val="2.8880751059310399E-3"/>
          <c:w val="0.47907836821538702"/>
          <c:h val="0.997111924894068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AB1-4390-B700-B2DCA0770DB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AB1-4390-B700-B2DCA0770DBC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AB1-4390-B700-B2DCA0770DB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AB1-4390-B700-B2DCA0770D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Sergio Massa y Margarita Stolbizer</c:v>
                </c:pt>
                <c:pt idx="1">
                  <c:v>Cristina Fernández y Daniel Scioli</c:v>
                </c:pt>
                <c:pt idx="2">
                  <c:v>Otra 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0.47501311111743499</c:v>
                </c:pt>
                <c:pt idx="1">
                  <c:v>0.414059072402509</c:v>
                </c:pt>
                <c:pt idx="2">
                  <c:v>3.8763159505044199E-2</c:v>
                </c:pt>
                <c:pt idx="3">
                  <c:v>7.2164656975012301E-2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AB1-4390-B700-B2DCA0770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1900800"/>
        <c:axId val="188818176"/>
      </c:barChart>
      <c:catAx>
        <c:axId val="1819008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0"/>
            </a:pPr>
            <a:endParaRPr lang="es-MX"/>
          </a:p>
        </c:txPr>
        <c:crossAx val="188818176"/>
        <c:crosses val="autoZero"/>
        <c:auto val="1"/>
        <c:lblAlgn val="ctr"/>
        <c:lblOffset val="100"/>
        <c:tickMarkSkip val="1"/>
        <c:noMultiLvlLbl val="0"/>
      </c:catAx>
      <c:valAx>
        <c:axId val="18881817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81900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69726247987102"/>
          <c:y val="2.8881551545367999E-3"/>
          <c:w val="0.427186069115225"/>
          <c:h val="0.963439556625026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Daniel Scioli</c:v>
                </c:pt>
                <c:pt idx="1">
                  <c:v>Florencio Randazzo</c:v>
                </c:pt>
                <c:pt idx="2">
                  <c:v>No votaría en la interna del FPV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0.2385180343221</c:v>
                </c:pt>
                <c:pt idx="1">
                  <c:v>0.23457227433021999</c:v>
                </c:pt>
                <c:pt idx="2">
                  <c:v>0.46099970071337698</c:v>
                </c:pt>
                <c:pt idx="3">
                  <c:v>6.59099906343035E-2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3747328"/>
        <c:axId val="143765504"/>
      </c:barChart>
      <c:catAx>
        <c:axId val="1437473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143765504"/>
        <c:crosses val="autoZero"/>
        <c:auto val="1"/>
        <c:lblAlgn val="ctr"/>
        <c:lblOffset val="100"/>
        <c:tickMarkSkip val="1"/>
        <c:noMultiLvlLbl val="0"/>
      </c:catAx>
      <c:valAx>
        <c:axId val="14376550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374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369726247987102"/>
          <c:y val="2.8881551545367999E-3"/>
          <c:w val="0.36061897775657997"/>
          <c:h val="0.97794611289888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Daniel Scioli</c:v>
                </c:pt>
                <c:pt idx="1">
                  <c:v>Florencio Randazzo</c:v>
                </c:pt>
                <c:pt idx="2">
                  <c:v>No votaría en la interna del FPV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0.29228494647418501</c:v>
                </c:pt>
                <c:pt idx="1">
                  <c:v>0.22413530472797</c:v>
                </c:pt>
                <c:pt idx="2">
                  <c:v>0.426385509958701</c:v>
                </c:pt>
                <c:pt idx="3">
                  <c:v>5.7194238839144498E-2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3940224"/>
        <c:axId val="143950208"/>
      </c:barChart>
      <c:catAx>
        <c:axId val="14394022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1"/>
            </a:pPr>
            <a:endParaRPr lang="es-MX"/>
          </a:p>
        </c:txPr>
        <c:crossAx val="143950208"/>
        <c:crosses val="autoZero"/>
        <c:auto val="1"/>
        <c:lblAlgn val="ctr"/>
        <c:lblOffset val="100"/>
        <c:tickMarkSkip val="1"/>
        <c:noMultiLvlLbl val="0"/>
      </c:catAx>
      <c:valAx>
        <c:axId val="143950208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394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21739130434797"/>
          <c:y val="0"/>
          <c:w val="0.5644535322652789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Column2</c:v>
                </c:pt>
              </c:strCache>
            </c:strRef>
          </c:tx>
          <c:spPr>
            <a:ln w="9525">
              <a:solidFill>
                <a:schemeClr val="bg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AA-47AC-8DEB-363059344DB1}"/>
              </c:ext>
            </c:extLst>
          </c:dPt>
          <c:dPt>
            <c:idx val="1"/>
            <c:invertIfNegative val="0"/>
            <c:bubble3D val="0"/>
            <c:spPr>
              <a:solidFill>
                <a:srgbClr val="FF9933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FAA-47AC-8DEB-363059344DB1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FAA-47AC-8DEB-363059344DB1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FAA-47AC-8DEB-363059344D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s-ES" sz="12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Hoja1!$A$2:$A$5</c:f>
              <c:strCache>
                <c:ptCount val="4"/>
                <c:pt idx="0">
                  <c:v>Sergio Massa</c:v>
                </c:pt>
                <c:pt idx="1">
                  <c:v>Daniel Scioli</c:v>
                </c:pt>
                <c:pt idx="2">
                  <c:v>Facundo Manes</c:v>
                </c:pt>
                <c:pt idx="3">
                  <c:v>Ns/Nc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0.365419499840686</c:v>
                </c:pt>
                <c:pt idx="1">
                  <c:v>0.29929913625409099</c:v>
                </c:pt>
                <c:pt idx="2">
                  <c:v>0.15886040903887499</c:v>
                </c:pt>
                <c:pt idx="3">
                  <c:v>0.17642095486634901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FAA-47AC-8DEB-363059344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173696"/>
        <c:axId val="144179584"/>
      </c:barChart>
      <c:catAx>
        <c:axId val="1441736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s-ES" sz="1200" b="0"/>
            </a:pPr>
            <a:endParaRPr lang="es-MX"/>
          </a:p>
        </c:txPr>
        <c:crossAx val="144179584"/>
        <c:crosses val="autoZero"/>
        <c:auto val="1"/>
        <c:lblAlgn val="ctr"/>
        <c:lblOffset val="100"/>
        <c:tickMarkSkip val="1"/>
        <c:noMultiLvlLbl val="0"/>
      </c:catAx>
      <c:valAx>
        <c:axId val="14417958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44173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0FC4FF-4F7B-45D1-B631-75DE83420969}" type="datetimeFigureOut">
              <a:rPr lang="en-US"/>
              <a:pPr>
                <a:defRPr/>
              </a:pPr>
              <a:t>3/7/2017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A5FE2C-7F4B-45F8-8E4C-BB889A8B7D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423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76BD6A-7241-4B25-BABB-715A616B7434}" type="datetimeFigureOut">
              <a:rPr lang="en-US"/>
              <a:pPr>
                <a:defRPr/>
              </a:pPr>
              <a:t>3/7/2017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A9788F-8FD5-4A0F-9EB1-BD13B2FB4B0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846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/>
          </a:p>
        </p:txBody>
      </p:sp>
      <p:sp>
        <p:nvSpPr>
          <p:cNvPr id="16388" name="3 Marcador de pie de página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6389" name="4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E55B9B-328D-450A-839E-2C215D5DBB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15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45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1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52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5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78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2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59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22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A9788F-8FD5-4A0F-9EB1-BD13B2FB4B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6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9906000" cy="2976563"/>
          </a:xfrm>
          <a:prstGeom prst="rect">
            <a:avLst/>
          </a:prstGeom>
          <a:solidFill>
            <a:srgbClr val="F05A29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14 Imagen" descr="iso_OpinionBl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4563" y="304804"/>
            <a:ext cx="1809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676405" y="3200400"/>
            <a:ext cx="6661149" cy="16002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676405" y="1505933"/>
            <a:ext cx="7734299" cy="1470025"/>
          </a:xfrm>
        </p:spPr>
        <p:txBody>
          <a:bodyPr anchor="ctr"/>
          <a:lstStyle>
            <a:lvl1pPr algn="l">
              <a:defRPr lang="en-US" sz="2400" dirty="0">
                <a:solidFill>
                  <a:srgbClr val="FFFF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74F91-B7B5-47A2-BAD6-B9DA0413313F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B53191-0463-40D0-8BCC-DB4FE156B85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flipV="1">
            <a:off x="74616" y="4683131"/>
            <a:ext cx="97567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74616" y="4649794"/>
            <a:ext cx="97567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74616" y="4773613"/>
            <a:ext cx="9756775" cy="492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4006" y="1066800"/>
            <a:ext cx="9752029" cy="3581402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/>
              <a:t>Haga clic en el icono para agregar una imagen</a:t>
            </a:r>
            <a:endParaRPr lang="en-US" noProof="0" dirty="0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15E-DB47-4D8C-87F3-441C13B851E7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F63CF-5880-409F-8D20-2AB179AE747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1A803-9B7C-4FBD-9E7B-E558147AF783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37015-1C61-49A6-BF3E-6096B21488E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05801" y="1143003"/>
            <a:ext cx="1055370" cy="4983167"/>
          </a:xfrm>
        </p:spPr>
        <p:txBody>
          <a:bodyPr vert="eaVert"/>
          <a:lstStyle>
            <a:lvl1pPr algn="l">
              <a:defRPr sz="2400">
                <a:solidFill>
                  <a:schemeClr val="tx2"/>
                </a:solidFill>
                <a:latin typeface="DINPro-Bold" pitchFamily="50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3" y="1143000"/>
            <a:ext cx="7086600" cy="4983166"/>
          </a:xfr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5D38-8CF6-4C6B-AB14-1700DF474779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FBEF5-1A26-491A-ABD5-8612141E2E0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90600" y="1143000"/>
            <a:ext cx="8420100" cy="457200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6660-20AE-4938-BD43-DA0504DD2FDA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4C035-D3A5-4F4C-9124-6587E6EE7A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 flipV="1">
            <a:off x="74613" y="2376494"/>
            <a:ext cx="9764712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0" y="0"/>
            <a:ext cx="9906000" cy="990600"/>
          </a:xfrm>
          <a:prstGeom prst="rect">
            <a:avLst/>
          </a:prstGeom>
          <a:solidFill>
            <a:srgbClr val="F05A29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15 Imagen" descr="iso_OpinionBl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763" y="180975"/>
            <a:ext cx="1809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4" y="990600"/>
            <a:ext cx="8364407" cy="1323976"/>
          </a:xfrm>
        </p:spPr>
        <p:txBody>
          <a:bodyPr/>
          <a:lstStyle>
            <a:lvl1pPr algn="l">
              <a:buNone/>
              <a:defRPr sz="3200" b="0" cap="none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38204" y="2547938"/>
            <a:ext cx="8364407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985D0-2DB8-44B9-BC99-90B56E2AC1D9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66776" y="6172200"/>
            <a:ext cx="43338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58750" y="6208713"/>
            <a:ext cx="495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B6BED-04F8-4E09-A4C2-B18FB34F882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90600" y="1143000"/>
            <a:ext cx="4061460" cy="487680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5345113" y="1143000"/>
            <a:ext cx="4061460" cy="487680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9B1D-1E04-4FFF-902C-BAE42BB596D9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4428-DE12-4AB9-8AC7-84F595A8949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95600" y="228600"/>
            <a:ext cx="6515100" cy="48895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0600" y="1447801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365750" y="1447801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58EF3-2F20-4ED6-A5F7-B3910BE10EDE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E329C-A347-4EBF-8B55-5562383CB88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D274-0100-40DC-B418-9B69FB8782BD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4CADF-F1E9-41A9-97FE-845C5AED0F0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BFB7-ABBF-40A0-9F7B-FE7BA67DC978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0E056-D690-4E52-AA29-78AB0A910D4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F07-284A-4F9F-AD9B-17AD73675AAF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143A9-BC47-4674-82CC-B5B33C79845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5 Rectángulo redondeado"/>
          <p:cNvSpPr/>
          <p:nvPr/>
        </p:nvSpPr>
        <p:spPr>
          <a:xfrm>
            <a:off x="69853" y="69850"/>
            <a:ext cx="976471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/>
          <a:lstStyle>
            <a:lvl1pPr algn="l">
              <a:buNone/>
              <a:defRPr sz="28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F1DB0-384E-4019-822E-B6F583726469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45A5-CA26-48F6-8453-AA9730A6A60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906000" cy="990600"/>
          </a:xfrm>
          <a:prstGeom prst="rect">
            <a:avLst/>
          </a:prstGeom>
          <a:solidFill>
            <a:srgbClr val="F05A29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5" name="21 Marcador de título"/>
          <p:cNvSpPr>
            <a:spLocks noGrp="1"/>
          </p:cNvSpPr>
          <p:nvPr>
            <p:ph type="title"/>
          </p:nvPr>
        </p:nvSpPr>
        <p:spPr bwMode="auto">
          <a:xfrm>
            <a:off x="2819400" y="304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07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90600" y="1143000"/>
            <a:ext cx="84201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686551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2C237D-09A2-49CC-A049-B57BB4976F56}" type="datetime1">
              <a:rPr lang="es-ES_tradnl"/>
              <a:pPr>
                <a:defRPr/>
              </a:pPr>
              <a:t>07/03/2017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58750" y="6210300"/>
            <a:ext cx="495300" cy="457200"/>
          </a:xfrm>
          <a:custGeom>
            <a:avLst/>
            <a:gdLst>
              <a:gd name="connsiteX0" fmla="*/ 0 w 495300"/>
              <a:gd name="connsiteY0" fmla="*/ 228600 h 457200"/>
              <a:gd name="connsiteX1" fmla="*/ 79674 w 495300"/>
              <a:gd name="connsiteY1" fmla="*/ 60624 h 457200"/>
              <a:gd name="connsiteX2" fmla="*/ 247650 w 495300"/>
              <a:gd name="connsiteY2" fmla="*/ 0 h 457200"/>
              <a:gd name="connsiteX3" fmla="*/ 495300 w 495300"/>
              <a:gd name="connsiteY3" fmla="*/ 0 h 457200"/>
              <a:gd name="connsiteX4" fmla="*/ 495300 w 495300"/>
              <a:gd name="connsiteY4" fmla="*/ 228600 h 457200"/>
              <a:gd name="connsiteX5" fmla="*/ 415626 w 495300"/>
              <a:gd name="connsiteY5" fmla="*/ 396576 h 457200"/>
              <a:gd name="connsiteX6" fmla="*/ 247650 w 495300"/>
              <a:gd name="connsiteY6" fmla="*/ 457200 h 457200"/>
              <a:gd name="connsiteX7" fmla="*/ 79674 w 495300"/>
              <a:gd name="connsiteY7" fmla="*/ 396576 h 457200"/>
              <a:gd name="connsiteX8" fmla="*/ 0 w 495300"/>
              <a:gd name="connsiteY8" fmla="*/ 2286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300" h="457200">
                <a:moveTo>
                  <a:pt x="0" y="228600"/>
                </a:moveTo>
                <a:cubicBezTo>
                  <a:pt x="0" y="164798"/>
                  <a:pt x="28886" y="103899"/>
                  <a:pt x="79674" y="60624"/>
                </a:cubicBezTo>
                <a:cubicBezTo>
                  <a:pt x="125421" y="21645"/>
                  <a:pt x="185393" y="0"/>
                  <a:pt x="247650" y="0"/>
                </a:cubicBezTo>
                <a:lnTo>
                  <a:pt x="495300" y="0"/>
                </a:lnTo>
                <a:lnTo>
                  <a:pt x="495300" y="228600"/>
                </a:lnTo>
                <a:cubicBezTo>
                  <a:pt x="495300" y="292402"/>
                  <a:pt x="466415" y="353301"/>
                  <a:pt x="415626" y="396576"/>
                </a:cubicBezTo>
                <a:cubicBezTo>
                  <a:pt x="369880" y="435555"/>
                  <a:pt x="309907" y="457200"/>
                  <a:pt x="247650" y="457200"/>
                </a:cubicBezTo>
                <a:cubicBezTo>
                  <a:pt x="185393" y="457200"/>
                  <a:pt x="125420" y="435555"/>
                  <a:pt x="79674" y="396576"/>
                </a:cubicBezTo>
                <a:cubicBezTo>
                  <a:pt x="28885" y="353300"/>
                  <a:pt x="0" y="292402"/>
                  <a:pt x="0" y="228600"/>
                </a:cubicBezTo>
                <a:close/>
              </a:path>
            </a:pathLst>
          </a:custGeom>
          <a:solidFill>
            <a:srgbClr val="F05A29"/>
          </a:solidFill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9129BE6-4321-4648-B1C9-3377862B77D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pic>
        <p:nvPicPr>
          <p:cNvPr id="3080" name="10 Imagen" descr="iso_OpinionBl.eps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47650" y="152400"/>
            <a:ext cx="18097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4" r:id="rId2"/>
    <p:sldLayoutId id="2147483793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4" r:id="rId9"/>
    <p:sldLayoutId id="2147483795" r:id="rId10"/>
    <p:sldLayoutId id="2147483790" r:id="rId11"/>
    <p:sldLayoutId id="214748379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DINPro-Medium" pitchFamily="50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B5AC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Subtítulo"/>
          <p:cNvSpPr>
            <a:spLocks noGrp="1"/>
          </p:cNvSpPr>
          <p:nvPr>
            <p:ph type="subTitle" idx="1"/>
          </p:nvPr>
        </p:nvSpPr>
        <p:spPr>
          <a:xfrm>
            <a:off x="1676400" y="3200400"/>
            <a:ext cx="6661150" cy="1600200"/>
          </a:xfrm>
        </p:spPr>
        <p:txBody>
          <a:bodyPr/>
          <a:lstStyle/>
          <a:p>
            <a:pPr eaLnBrk="1" hangingPunct="1"/>
            <a:r>
              <a:rPr lang="es-ES" dirty="0"/>
              <a:t>28 de Febrero de 2017</a:t>
            </a:r>
          </a:p>
          <a:p>
            <a:pPr eaLnBrk="1" hangingPunct="1"/>
            <a:endParaRPr lang="es-ES" dirty="0"/>
          </a:p>
        </p:txBody>
      </p:sp>
      <p:sp>
        <p:nvSpPr>
          <p:cNvPr id="6" name="2 Título"/>
          <p:cNvSpPr txBox="1">
            <a:spLocks/>
          </p:cNvSpPr>
          <p:nvPr/>
        </p:nvSpPr>
        <p:spPr bwMode="auto">
          <a:xfrm>
            <a:off x="1676400" y="1524000"/>
            <a:ext cx="77343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DINPro-Medium" pitchFamily="50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s-ES" dirty="0"/>
              <a:t>Estudio de opinión pública – Tracking Provincia de Buenos Aires</a:t>
            </a:r>
            <a:r>
              <a:rPr lang="es-ES" dirty="0">
                <a:solidFill>
                  <a:schemeClr val="tx1"/>
                </a:solidFill>
                <a:cs typeface="Tahoma" panose="020B0604030504040204" pitchFamily="34" charset="0"/>
              </a:rPr>
              <a:t/>
            </a:r>
            <a:br>
              <a:rPr lang="es-ES" dirty="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es-ES" dirty="0"/>
              <a:t>Informe cuantitativo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2797200" y="277200"/>
            <a:ext cx="6515100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Voto Elecciones Legislativas Generales 2017 – Escenario I </a:t>
            </a:r>
            <a:br>
              <a:rPr lang="es-AR" b="1" dirty="0"/>
            </a:br>
            <a:r>
              <a:rPr lang="es-AR" dirty="0"/>
              <a:t>Por corte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931588" y="1130874"/>
            <a:ext cx="8380712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Si las elecciones legislativas generales por la Provincia de Buenos Aires fueran hoy, ¿A quién cree que votaría entre los siguientes candidatos?* </a:t>
            </a:r>
          </a:p>
        </p:txBody>
      </p:sp>
      <p:sp>
        <p:nvSpPr>
          <p:cNvPr id="15" name="Rectangle 8"/>
          <p:cNvSpPr/>
          <p:nvPr/>
        </p:nvSpPr>
        <p:spPr>
          <a:xfrm>
            <a:off x="7539789" y="6399237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j-lt"/>
              </a:rPr>
              <a:t>*respuesta única, mención guiada</a:t>
            </a:r>
          </a:p>
        </p:txBody>
      </p:sp>
      <p:sp>
        <p:nvSpPr>
          <p:cNvPr id="17" name="1 CuadroTexto"/>
          <p:cNvSpPr txBox="1"/>
          <p:nvPr/>
        </p:nvSpPr>
        <p:spPr>
          <a:xfrm>
            <a:off x="8229079" y="6582102"/>
            <a:ext cx="1645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casos GBA y PBA</a:t>
            </a:r>
          </a:p>
        </p:txBody>
      </p:sp>
      <p:graphicFrame>
        <p:nvGraphicFramePr>
          <p:cNvPr id="18" name="52 Gráfico"/>
          <p:cNvGraphicFramePr/>
          <p:nvPr>
            <p:extLst>
              <p:ext uri="{D42A27DB-BD31-4B8C-83A1-F6EECF244321}">
                <p14:modId xmlns:p14="http://schemas.microsoft.com/office/powerpoint/2010/main" val="117801807"/>
              </p:ext>
            </p:extLst>
          </p:nvPr>
        </p:nvGraphicFramePr>
        <p:xfrm>
          <a:off x="488686" y="2420888"/>
          <a:ext cx="4320298" cy="3720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52 Gráfico"/>
          <p:cNvGraphicFramePr/>
          <p:nvPr>
            <p:extLst>
              <p:ext uri="{D42A27DB-BD31-4B8C-83A1-F6EECF244321}">
                <p14:modId xmlns:p14="http://schemas.microsoft.com/office/powerpoint/2010/main" val="628671381"/>
              </p:ext>
            </p:extLst>
          </p:nvPr>
        </p:nvGraphicFramePr>
        <p:xfrm>
          <a:off x="4990182" y="2420888"/>
          <a:ext cx="4685632" cy="3720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ounded Rectangular Callout 10"/>
          <p:cNvSpPr/>
          <p:nvPr/>
        </p:nvSpPr>
        <p:spPr>
          <a:xfrm>
            <a:off x="280800" y="1880888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sp>
        <p:nvSpPr>
          <p:cNvPr id="20" name="Rounded Rectangular Callout 10"/>
          <p:cNvSpPr/>
          <p:nvPr/>
        </p:nvSpPr>
        <p:spPr>
          <a:xfrm>
            <a:off x="5169024" y="1880888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vert="horz" wrap="none" lIns="0" tIns="0" rIns="0" bIns="0" anchor="ctr" anchorCtr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AR" sz="1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GBA</a:t>
            </a:r>
          </a:p>
        </p:txBody>
      </p:sp>
    </p:spTree>
    <p:extLst>
      <p:ext uri="{BB962C8B-B14F-4D97-AF65-F5344CB8AC3E}">
        <p14:creationId xmlns:p14="http://schemas.microsoft.com/office/powerpoint/2010/main" val="407252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2797200" y="277200"/>
            <a:ext cx="6515100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Voto Elecciones Legislativas Generales 2017 – Escenario II </a:t>
            </a:r>
            <a:br>
              <a:rPr lang="es-AR" b="1" dirty="0"/>
            </a:br>
            <a:r>
              <a:rPr lang="es-AR" dirty="0"/>
              <a:t>Por corte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1666389" y="1196752"/>
            <a:ext cx="6796536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Y entre los siguientes dirigentes ¿A quién cree que votaría?* </a:t>
            </a:r>
          </a:p>
        </p:txBody>
      </p:sp>
      <p:sp>
        <p:nvSpPr>
          <p:cNvPr id="15" name="Rectangle 8"/>
          <p:cNvSpPr/>
          <p:nvPr/>
        </p:nvSpPr>
        <p:spPr>
          <a:xfrm>
            <a:off x="7539789" y="6399237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j-lt"/>
              </a:rPr>
              <a:t>*respuesta única, mención guiada</a:t>
            </a:r>
          </a:p>
        </p:txBody>
      </p:sp>
      <p:sp>
        <p:nvSpPr>
          <p:cNvPr id="17" name="1 CuadroTexto"/>
          <p:cNvSpPr txBox="1"/>
          <p:nvPr/>
        </p:nvSpPr>
        <p:spPr>
          <a:xfrm>
            <a:off x="8229079" y="6582102"/>
            <a:ext cx="1645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casos GBA y PBA</a:t>
            </a:r>
          </a:p>
        </p:txBody>
      </p:sp>
      <p:sp>
        <p:nvSpPr>
          <p:cNvPr id="13" name="Rounded Rectangular Callout 10"/>
          <p:cNvSpPr/>
          <p:nvPr/>
        </p:nvSpPr>
        <p:spPr>
          <a:xfrm>
            <a:off x="280800" y="1880888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sp>
        <p:nvSpPr>
          <p:cNvPr id="21" name="Rounded Rectangular Callout 10"/>
          <p:cNvSpPr/>
          <p:nvPr/>
        </p:nvSpPr>
        <p:spPr>
          <a:xfrm>
            <a:off x="5169024" y="1880888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vert="horz" wrap="none" lIns="0" tIns="0" rIns="0" bIns="0" anchor="ctr" anchorCtr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AR" sz="1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GBA</a:t>
            </a:r>
          </a:p>
        </p:txBody>
      </p:sp>
      <p:graphicFrame>
        <p:nvGraphicFramePr>
          <p:cNvPr id="19" name="52 Gráfico"/>
          <p:cNvGraphicFramePr/>
          <p:nvPr>
            <p:extLst>
              <p:ext uri="{D42A27DB-BD31-4B8C-83A1-F6EECF244321}">
                <p14:modId xmlns:p14="http://schemas.microsoft.com/office/powerpoint/2010/main" val="1649920706"/>
              </p:ext>
            </p:extLst>
          </p:nvPr>
        </p:nvGraphicFramePr>
        <p:xfrm>
          <a:off x="5315395" y="2456890"/>
          <a:ext cx="4448787" cy="3753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52 Gráfico"/>
          <p:cNvGraphicFramePr/>
          <p:nvPr>
            <p:extLst>
              <p:ext uri="{D42A27DB-BD31-4B8C-83A1-F6EECF244321}">
                <p14:modId xmlns:p14="http://schemas.microsoft.com/office/powerpoint/2010/main" val="4244868116"/>
              </p:ext>
            </p:extLst>
          </p:nvPr>
        </p:nvGraphicFramePr>
        <p:xfrm>
          <a:off x="400050" y="2483902"/>
          <a:ext cx="4548126" cy="3753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481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2797199" y="277200"/>
            <a:ext cx="7108801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Voto Elecciones Generales 2017 por fórmula Escenario I</a:t>
            </a:r>
            <a:br>
              <a:rPr lang="es-AR" b="1" dirty="0"/>
            </a:br>
            <a:r>
              <a:rPr lang="es-AR" dirty="0"/>
              <a:t>Por corte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1007555" y="1064711"/>
            <a:ext cx="8136904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Si las Elecciones Legislativas fueran hoy,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¿A qué fórmula cree que votaría para la Provincia de Buenos Aires?* </a:t>
            </a:r>
          </a:p>
        </p:txBody>
      </p:sp>
      <p:sp>
        <p:nvSpPr>
          <p:cNvPr id="15" name="Rectangle 8"/>
          <p:cNvSpPr/>
          <p:nvPr/>
        </p:nvSpPr>
        <p:spPr>
          <a:xfrm>
            <a:off x="7539789" y="6399237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j-lt"/>
              </a:rPr>
              <a:t>*respuesta única, mención guiada</a:t>
            </a:r>
          </a:p>
        </p:txBody>
      </p:sp>
      <p:graphicFrame>
        <p:nvGraphicFramePr>
          <p:cNvPr id="18" name="52 Gráfico"/>
          <p:cNvGraphicFramePr/>
          <p:nvPr>
            <p:extLst>
              <p:ext uri="{D42A27DB-BD31-4B8C-83A1-F6EECF244321}">
                <p14:modId xmlns:p14="http://schemas.microsoft.com/office/powerpoint/2010/main" val="2573327918"/>
              </p:ext>
            </p:extLst>
          </p:nvPr>
        </p:nvGraphicFramePr>
        <p:xfrm>
          <a:off x="200472" y="2330971"/>
          <a:ext cx="4083336" cy="4122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52 Gráfico"/>
          <p:cNvGraphicFramePr/>
          <p:nvPr>
            <p:extLst>
              <p:ext uri="{D42A27DB-BD31-4B8C-83A1-F6EECF244321}">
                <p14:modId xmlns:p14="http://schemas.microsoft.com/office/powerpoint/2010/main" val="2484428050"/>
              </p:ext>
            </p:extLst>
          </p:nvPr>
        </p:nvGraphicFramePr>
        <p:xfrm>
          <a:off x="5313040" y="2330971"/>
          <a:ext cx="3769630" cy="406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 CuadroTexto"/>
          <p:cNvSpPr txBox="1"/>
          <p:nvPr/>
        </p:nvSpPr>
        <p:spPr>
          <a:xfrm>
            <a:off x="8229079" y="6582102"/>
            <a:ext cx="1645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casos GBA y PBA</a:t>
            </a:r>
          </a:p>
        </p:txBody>
      </p:sp>
      <p:sp>
        <p:nvSpPr>
          <p:cNvPr id="19" name="Rounded Rectangular Callout 10"/>
          <p:cNvSpPr/>
          <p:nvPr/>
        </p:nvSpPr>
        <p:spPr>
          <a:xfrm>
            <a:off x="200472" y="1736872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graphicFrame>
        <p:nvGraphicFramePr>
          <p:cNvPr id="21" name="Tab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49867"/>
              </p:ext>
            </p:extLst>
          </p:nvPr>
        </p:nvGraphicFramePr>
        <p:xfrm>
          <a:off x="4368616" y="2060849"/>
          <a:ext cx="792000" cy="416502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7021">
                <a:tc>
                  <a:txBody>
                    <a:bodyPr/>
                    <a:lstStyle/>
                    <a:p>
                      <a:pPr algn="ctr"/>
                      <a:r>
                        <a:rPr lang="es-ES" sz="1100" b="1" baseline="0" dirty="0">
                          <a:solidFill>
                            <a:schemeClr val="bg1"/>
                          </a:solidFill>
                        </a:rPr>
                        <a:t>Enero-17</a:t>
                      </a:r>
                      <a:endParaRPr lang="es-E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325849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331321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0880567"/>
                  </a:ext>
                </a:extLst>
              </a:tr>
            </a:tbl>
          </a:graphicData>
        </a:graphic>
      </p:graphicFrame>
      <p:sp>
        <p:nvSpPr>
          <p:cNvPr id="22" name="Rounded Rectangular Callout 10"/>
          <p:cNvSpPr/>
          <p:nvPr/>
        </p:nvSpPr>
        <p:spPr>
          <a:xfrm>
            <a:off x="5313040" y="1736872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vert="horz" wrap="none" lIns="0" tIns="0" rIns="0" bIns="0" anchor="ctr" anchorCtr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AR" sz="1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GBA</a:t>
            </a:r>
          </a:p>
        </p:txBody>
      </p:sp>
      <p:graphicFrame>
        <p:nvGraphicFramePr>
          <p:cNvPr id="24" name="Tab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54386"/>
              </p:ext>
            </p:extLst>
          </p:nvPr>
        </p:nvGraphicFramePr>
        <p:xfrm>
          <a:off x="9069274" y="2060849"/>
          <a:ext cx="792000" cy="416502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7021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Enero-17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325849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331321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s-AR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0880567"/>
                  </a:ext>
                </a:extLst>
              </a:tr>
            </a:tbl>
          </a:graphicData>
        </a:graphic>
      </p:graphicFrame>
      <p:sp>
        <p:nvSpPr>
          <p:cNvPr id="2" name="Elipse 1"/>
          <p:cNvSpPr/>
          <p:nvPr/>
        </p:nvSpPr>
        <p:spPr>
          <a:xfrm>
            <a:off x="8337376" y="2448598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Flecha: hacia abajo 2"/>
          <p:cNvSpPr/>
          <p:nvPr/>
        </p:nvSpPr>
        <p:spPr>
          <a:xfrm flipV="1">
            <a:off x="8775333" y="2393642"/>
            <a:ext cx="216024" cy="1883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964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1523821" y="1429695"/>
            <a:ext cx="7646032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Si las Elecciones Legislativas fueran hoy,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¿A qué fórmula cree que votaría para la Provincia de Buenos Aires?* </a:t>
            </a:r>
          </a:p>
        </p:txBody>
      </p:sp>
      <p:sp>
        <p:nvSpPr>
          <p:cNvPr id="15" name="Rectangle 8"/>
          <p:cNvSpPr/>
          <p:nvPr/>
        </p:nvSpPr>
        <p:spPr>
          <a:xfrm>
            <a:off x="7539789" y="6399237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j-lt"/>
              </a:rPr>
              <a:t>*respuesta única, mención guiada</a:t>
            </a:r>
          </a:p>
        </p:txBody>
      </p:sp>
      <p:graphicFrame>
        <p:nvGraphicFramePr>
          <p:cNvPr id="18" name="52 Gráfico"/>
          <p:cNvGraphicFramePr/>
          <p:nvPr>
            <p:extLst>
              <p:ext uri="{D42A27DB-BD31-4B8C-83A1-F6EECF244321}">
                <p14:modId xmlns:p14="http://schemas.microsoft.com/office/powerpoint/2010/main" val="1130950390"/>
              </p:ext>
            </p:extLst>
          </p:nvPr>
        </p:nvGraphicFramePr>
        <p:xfrm>
          <a:off x="1216830" y="2140581"/>
          <a:ext cx="7673238" cy="419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1 CuadroTexto"/>
          <p:cNvSpPr txBox="1"/>
          <p:nvPr/>
        </p:nvSpPr>
        <p:spPr>
          <a:xfrm>
            <a:off x="7022284" y="6608996"/>
            <a:ext cx="2892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Total encuestados ACUMULADO PBA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2797199" y="277200"/>
            <a:ext cx="7108801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Voto Elecciones Generales 2017 por fórmula Escenario I</a:t>
            </a:r>
            <a:br>
              <a:rPr lang="es-AR" b="1" dirty="0"/>
            </a:br>
            <a:r>
              <a:rPr lang="es-AR" dirty="0"/>
              <a:t>PBA acumulada</a:t>
            </a:r>
          </a:p>
        </p:txBody>
      </p:sp>
    </p:spTree>
    <p:extLst>
      <p:ext uri="{BB962C8B-B14F-4D97-AF65-F5344CB8AC3E}">
        <p14:creationId xmlns:p14="http://schemas.microsoft.com/office/powerpoint/2010/main" val="3820052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1671817" y="1503045"/>
            <a:ext cx="6796536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Y entre las siguientes fórmulas ¿A cuál cree que votaría para Senador y Diputado de la Provincia de Buenos Aires?* </a:t>
            </a:r>
          </a:p>
        </p:txBody>
      </p:sp>
      <p:sp>
        <p:nvSpPr>
          <p:cNvPr id="15" name="Rectangle 8"/>
          <p:cNvSpPr/>
          <p:nvPr/>
        </p:nvSpPr>
        <p:spPr>
          <a:xfrm>
            <a:off x="7539789" y="6399237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j-lt"/>
              </a:rPr>
              <a:t>*respuesta única, mención guiada</a:t>
            </a:r>
          </a:p>
        </p:txBody>
      </p:sp>
      <p:graphicFrame>
        <p:nvGraphicFramePr>
          <p:cNvPr id="18" name="52 Gráfico"/>
          <p:cNvGraphicFramePr/>
          <p:nvPr>
            <p:extLst>
              <p:ext uri="{D42A27DB-BD31-4B8C-83A1-F6EECF244321}">
                <p14:modId xmlns:p14="http://schemas.microsoft.com/office/powerpoint/2010/main" val="3349410406"/>
              </p:ext>
            </p:extLst>
          </p:nvPr>
        </p:nvGraphicFramePr>
        <p:xfrm>
          <a:off x="1245042" y="2262522"/>
          <a:ext cx="7524382" cy="4194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1 CuadroTexto"/>
          <p:cNvSpPr txBox="1"/>
          <p:nvPr/>
        </p:nvSpPr>
        <p:spPr>
          <a:xfrm>
            <a:off x="7022284" y="6608996"/>
            <a:ext cx="2892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Total encuestados ACUMULADO PBA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2797200" y="277200"/>
            <a:ext cx="7108800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Voto Elecciones Generales 2017 por fórmula Escenario II</a:t>
            </a:r>
            <a:br>
              <a:rPr lang="es-AR" b="1" dirty="0"/>
            </a:br>
            <a:r>
              <a:rPr lang="es-AR" dirty="0"/>
              <a:t>PBA acumulada</a:t>
            </a:r>
          </a:p>
        </p:txBody>
      </p:sp>
    </p:spTree>
    <p:extLst>
      <p:ext uri="{BB962C8B-B14F-4D97-AF65-F5344CB8AC3E}">
        <p14:creationId xmlns:p14="http://schemas.microsoft.com/office/powerpoint/2010/main" val="764168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2797200" y="277200"/>
            <a:ext cx="7108800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Voto Elecciones Generales 2017 por fórmula Escenario III</a:t>
            </a:r>
            <a:br>
              <a:rPr lang="es-AR" b="1" dirty="0"/>
            </a:br>
            <a:r>
              <a:rPr lang="es-AR" dirty="0"/>
              <a:t>Por corte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1267551" y="1099521"/>
            <a:ext cx="7962008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Por último, entre las siguientes fórmulas, ¿A cuál votaría?* </a:t>
            </a:r>
          </a:p>
        </p:txBody>
      </p:sp>
      <p:sp>
        <p:nvSpPr>
          <p:cNvPr id="15" name="Rectangle 8"/>
          <p:cNvSpPr/>
          <p:nvPr/>
        </p:nvSpPr>
        <p:spPr>
          <a:xfrm>
            <a:off x="7539789" y="6399237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j-lt"/>
              </a:rPr>
              <a:t>*respuesta única, mención guiada</a:t>
            </a:r>
          </a:p>
        </p:txBody>
      </p:sp>
      <p:graphicFrame>
        <p:nvGraphicFramePr>
          <p:cNvPr id="18" name="52 Gráfico"/>
          <p:cNvGraphicFramePr/>
          <p:nvPr>
            <p:extLst>
              <p:ext uri="{D42A27DB-BD31-4B8C-83A1-F6EECF244321}">
                <p14:modId xmlns:p14="http://schemas.microsoft.com/office/powerpoint/2010/main" val="1031984763"/>
              </p:ext>
            </p:extLst>
          </p:nvPr>
        </p:nvGraphicFramePr>
        <p:xfrm>
          <a:off x="280800" y="2348880"/>
          <a:ext cx="4168143" cy="409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52 Gráfico"/>
          <p:cNvGraphicFramePr/>
          <p:nvPr>
            <p:extLst>
              <p:ext uri="{D42A27DB-BD31-4B8C-83A1-F6EECF244321}">
                <p14:modId xmlns:p14="http://schemas.microsoft.com/office/powerpoint/2010/main" val="2704307020"/>
              </p:ext>
            </p:extLst>
          </p:nvPr>
        </p:nvGraphicFramePr>
        <p:xfrm>
          <a:off x="5248555" y="2348880"/>
          <a:ext cx="3981004" cy="4095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 CuadroTexto"/>
          <p:cNvSpPr txBox="1"/>
          <p:nvPr/>
        </p:nvSpPr>
        <p:spPr>
          <a:xfrm>
            <a:off x="8229079" y="6582102"/>
            <a:ext cx="1645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casos GBA y PBA</a:t>
            </a:r>
          </a:p>
        </p:txBody>
      </p:sp>
      <p:sp>
        <p:nvSpPr>
          <p:cNvPr id="13" name="Rounded Rectangular Callout 10"/>
          <p:cNvSpPr/>
          <p:nvPr/>
        </p:nvSpPr>
        <p:spPr>
          <a:xfrm>
            <a:off x="280800" y="1736872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sp>
        <p:nvSpPr>
          <p:cNvPr id="23" name="Rounded Rectangular Callout 10"/>
          <p:cNvSpPr/>
          <p:nvPr/>
        </p:nvSpPr>
        <p:spPr>
          <a:xfrm>
            <a:off x="5421152" y="1736872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vert="horz" wrap="none" lIns="0" tIns="0" rIns="0" bIns="0" anchor="ctr" anchorCtr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AR" sz="1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GBA</a:t>
            </a:r>
          </a:p>
        </p:txBody>
      </p:sp>
      <p:sp>
        <p:nvSpPr>
          <p:cNvPr id="16" name="Elipse 15"/>
          <p:cNvSpPr/>
          <p:nvPr/>
        </p:nvSpPr>
        <p:spPr>
          <a:xfrm>
            <a:off x="8221070" y="3150645"/>
            <a:ext cx="576064" cy="43204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Flecha: hacia abajo 16"/>
          <p:cNvSpPr/>
          <p:nvPr/>
        </p:nvSpPr>
        <p:spPr>
          <a:xfrm flipV="1">
            <a:off x="8706935" y="3086426"/>
            <a:ext cx="216024" cy="18831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944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2819400" y="70340"/>
            <a:ext cx="6553200" cy="838200"/>
          </a:xfrm>
        </p:spPr>
        <p:txBody>
          <a:bodyPr/>
          <a:lstStyle/>
          <a:p>
            <a:pPr eaLnBrk="1" hangingPunct="1"/>
            <a:r>
              <a:rPr lang="es-ES" b="1" dirty="0"/>
              <a:t>Análisis de datos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Ficha Técnica</a:t>
            </a:r>
          </a:p>
        </p:txBody>
      </p:sp>
      <p:sp>
        <p:nvSpPr>
          <p:cNvPr id="6" name="2 Rectángulo"/>
          <p:cNvSpPr/>
          <p:nvPr/>
        </p:nvSpPr>
        <p:spPr>
          <a:xfrm>
            <a:off x="992560" y="1133679"/>
            <a:ext cx="8534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s-ES" sz="1400" b="1" dirty="0">
                <a:latin typeface="+mn-lt"/>
                <a:cs typeface="Tahoma" pitchFamily="34" charset="0"/>
              </a:rPr>
              <a:t>Fecha de relevamiento: </a:t>
            </a:r>
            <a:r>
              <a:rPr lang="es-ES" sz="1400" dirty="0">
                <a:latin typeface="+mn-lt"/>
              </a:rPr>
              <a:t>Del 21 al 25 </a:t>
            </a:r>
            <a:r>
              <a:rPr lang="es-AR" sz="1400" dirty="0">
                <a:latin typeface="+mn-lt"/>
              </a:rPr>
              <a:t>de Febrero de 2017 - Mes 4</a:t>
            </a:r>
          </a:p>
          <a:p>
            <a:pPr>
              <a:spcBef>
                <a:spcPts val="0"/>
              </a:spcBef>
            </a:pPr>
            <a:endParaRPr lang="es-ES" sz="1400" dirty="0">
              <a:latin typeface="+mn-lt"/>
            </a:endParaRPr>
          </a:p>
          <a:p>
            <a:pPr lvl="0">
              <a:spcBef>
                <a:spcPts val="0"/>
              </a:spcBef>
            </a:pPr>
            <a:r>
              <a:rPr lang="es-ES" sz="1400" b="1" dirty="0">
                <a:latin typeface="+mn-lt"/>
                <a:cs typeface="Tahoma" pitchFamily="34" charset="0"/>
              </a:rPr>
              <a:t>Universo: </a:t>
            </a:r>
            <a:r>
              <a:rPr lang="es-AR" sz="1400" dirty="0">
                <a:latin typeface="+mn-lt"/>
              </a:rPr>
              <a:t>Población general entre 16 y 70 años, residentes de la Provincia de Buenos Aires.</a:t>
            </a:r>
          </a:p>
          <a:p>
            <a:pPr lvl="0">
              <a:spcBef>
                <a:spcPts val="0"/>
              </a:spcBef>
            </a:pPr>
            <a:endParaRPr lang="es-ES" sz="1400" b="1" dirty="0">
              <a:latin typeface="+mn-lt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400" b="1" dirty="0">
                <a:latin typeface="+mn-lt"/>
                <a:cs typeface="Tahoma" pitchFamily="34" charset="0"/>
              </a:rPr>
              <a:t>Muestreo: </a:t>
            </a:r>
            <a:r>
              <a:rPr lang="es-AR" sz="1400" dirty="0">
                <a:latin typeface="+mn-lt"/>
              </a:rPr>
              <a:t>Se divide el 1º cordón de GBA en 4 estratos y el  2º cordón en 5 estratos, con peso proporcional al tamaño medido en número de electores 2015. En cada estrato se propone un esquema de rotación, asignando a cada partido el tamaño muestral correspondiente al estrato. Se divide el resto de la PBA en 4 estratos. El tamaño de muestra en cada estrato se fija con peso proporcional al tamaño medido en número de electores 2015. Hay inclusión forzosa de La Plata (E1), Bahía Blanca (E3) y Gral. Pueyrredon (E4), debido a su tamaño. Se seleccionan con </a:t>
            </a:r>
            <a:r>
              <a:rPr lang="es-AR" sz="1400" dirty="0" err="1">
                <a:latin typeface="+mn-lt"/>
              </a:rPr>
              <a:t>ppt</a:t>
            </a:r>
            <a:r>
              <a:rPr lang="es-AR" sz="1400" dirty="0">
                <a:latin typeface="+mn-lt"/>
              </a:rPr>
              <a:t> 1 partido en E1, E3 y E4, y 2 partidos en E2.</a:t>
            </a:r>
            <a:endParaRPr lang="es-ES" sz="1400" dirty="0">
              <a:latin typeface="+mn-lt"/>
            </a:endParaRPr>
          </a:p>
          <a:p>
            <a:pPr algn="just">
              <a:spcBef>
                <a:spcPts val="0"/>
              </a:spcBef>
            </a:pPr>
            <a:endParaRPr lang="es-ES" sz="1400" b="1" dirty="0">
              <a:latin typeface="+mn-lt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400" b="1" dirty="0">
                <a:latin typeface="+mn-lt"/>
                <a:cs typeface="Tahoma" pitchFamily="34" charset="0"/>
              </a:rPr>
              <a:t>Tipo de Investigación: </a:t>
            </a:r>
            <a:r>
              <a:rPr lang="es-AR" sz="1400" dirty="0">
                <a:latin typeface="+mn-lt"/>
              </a:rPr>
              <a:t>Cuantitativa. Encuestas combinadas presenciales y telefónicas en partidos del GBA, con cuotas de sexo, edad y nivel educativo según datos del Censo Nacional 2010. Las encuestas telefónicas, realizadas con sistema CATI (asistido por encuestador), se dirigen a estratos socio-económicos medios y altos, mientas que las presenciales están dirigidas al estrato socio-económico bajo y medio-bajo. </a:t>
            </a:r>
            <a:endParaRPr lang="es-ES" sz="1400" b="1" dirty="0">
              <a:latin typeface="+mn-lt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endParaRPr lang="es-ES" sz="1400" dirty="0">
              <a:latin typeface="+mn-lt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400" b="1" dirty="0">
                <a:latin typeface="+mn-lt"/>
                <a:cs typeface="Tahoma" pitchFamily="34" charset="0"/>
              </a:rPr>
              <a:t>Casos: </a:t>
            </a:r>
            <a:r>
              <a:rPr lang="es-AR" sz="1400" dirty="0">
                <a:latin typeface="+mn-lt"/>
              </a:rPr>
              <a:t>815 casos totales. El tamaño muestral permite inferir para la PBA y para GBA. Margen de error de +/-3,43%, para un nivel de confianza de 95%. Corte en GBA: 500 casos. Margen de error +/-4,38%, para un nivel de confianza de 95%. A partir de la segunda oleada se muestra el acumulado para las preguntas que se mantienen en las diferentes mediciones.</a:t>
            </a:r>
          </a:p>
          <a:p>
            <a:pPr algn="just">
              <a:spcBef>
                <a:spcPts val="0"/>
              </a:spcBef>
            </a:pPr>
            <a:endParaRPr lang="es-ES" sz="1400" b="1" dirty="0">
              <a:latin typeface="+mn-lt"/>
              <a:cs typeface="Tahom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ES" sz="1400" b="1" dirty="0">
                <a:latin typeface="+mn-lt"/>
                <a:cs typeface="Tahoma" pitchFamily="34" charset="0"/>
              </a:rPr>
              <a:t>Dirección</a:t>
            </a:r>
          </a:p>
          <a:p>
            <a:pPr lvl="0" algn="just">
              <a:spcBef>
                <a:spcPts val="0"/>
              </a:spcBef>
            </a:pPr>
            <a:r>
              <a:rPr lang="es-ES" sz="1400" dirty="0">
                <a:latin typeface="+mn-lt"/>
                <a:cs typeface="Tahoma" pitchFamily="34" charset="0"/>
              </a:rPr>
              <a:t>Dra. Mariel Fornoni </a:t>
            </a:r>
          </a:p>
          <a:p>
            <a:pPr lvl="0" algn="just">
              <a:spcBef>
                <a:spcPts val="0"/>
              </a:spcBef>
            </a:pPr>
            <a:r>
              <a:rPr lang="es-ES" sz="1400" dirty="0">
                <a:latin typeface="+mn-lt"/>
                <a:cs typeface="Tahoma" pitchFamily="34" charset="0"/>
              </a:rPr>
              <a:t>marielfornoni@myfconsultora.com.ar</a:t>
            </a:r>
          </a:p>
        </p:txBody>
      </p:sp>
    </p:spTree>
    <p:extLst>
      <p:ext uri="{BB962C8B-B14F-4D97-AF65-F5344CB8AC3E}">
        <p14:creationId xmlns:p14="http://schemas.microsoft.com/office/powerpoint/2010/main" val="71053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7802" y="1447801"/>
            <a:ext cx="838200" cy="381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SEXO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/>
          </p:nvPr>
        </p:nvSpPr>
        <p:spPr>
          <a:xfrm>
            <a:off x="2819400" y="70340"/>
            <a:ext cx="6553200" cy="838200"/>
          </a:xfrm>
        </p:spPr>
        <p:txBody>
          <a:bodyPr/>
          <a:lstStyle/>
          <a:p>
            <a:pPr eaLnBrk="1" hangingPunct="1"/>
            <a:r>
              <a:rPr lang="es-ES" b="1" dirty="0"/>
              <a:t>Análisis de datos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Segmentación de la muestra PBA</a:t>
            </a:r>
          </a:p>
        </p:txBody>
      </p:sp>
      <p:pic>
        <p:nvPicPr>
          <p:cNvPr id="23" name="Picture 31" descr="F:\Managment &amp; Fit\Plantillas de PowerPoint\Opinion_Ico\PictoOpinion_Femenin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43004"/>
            <a:ext cx="914401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9" descr="F:\Managment &amp; Fit\Plantillas de PowerPoint\Opinion_Ico\PictoOpinion_Masculin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43004"/>
            <a:ext cx="914401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2 Marcador de texto"/>
          <p:cNvSpPr>
            <a:spLocks noGrp="1"/>
          </p:cNvSpPr>
          <p:nvPr>
            <p:ph type="body" idx="1"/>
          </p:nvPr>
        </p:nvSpPr>
        <p:spPr>
          <a:xfrm>
            <a:off x="1447802" y="2605316"/>
            <a:ext cx="838200" cy="381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EDAD</a:t>
            </a:r>
          </a:p>
        </p:txBody>
      </p:sp>
      <p:sp>
        <p:nvSpPr>
          <p:cNvPr id="10" name="2 Marcador de texto"/>
          <p:cNvSpPr>
            <a:spLocks noGrp="1"/>
          </p:cNvSpPr>
          <p:nvPr>
            <p:ph type="body" idx="1"/>
          </p:nvPr>
        </p:nvSpPr>
        <p:spPr>
          <a:xfrm>
            <a:off x="685800" y="3911600"/>
            <a:ext cx="1600200" cy="381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NIVEL EDUCATIVO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380999" y="5029201"/>
            <a:ext cx="1905001" cy="381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1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SITUACIÓN OCUPACIONAL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438400" y="1143004"/>
            <a:ext cx="7315200" cy="914401"/>
          </a:xfrm>
          <a:prstGeom prst="rect">
            <a:avLst/>
          </a:prstGeom>
          <a:noFill/>
          <a:ln>
            <a:solidFill>
              <a:srgbClr val="F05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2438400" y="2286005"/>
            <a:ext cx="7315200" cy="914401"/>
          </a:xfrm>
          <a:prstGeom prst="rect">
            <a:avLst/>
          </a:prstGeom>
          <a:noFill/>
          <a:ln>
            <a:solidFill>
              <a:srgbClr val="F05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2438400" y="3429001"/>
            <a:ext cx="7315200" cy="914401"/>
          </a:xfrm>
          <a:prstGeom prst="rect">
            <a:avLst/>
          </a:prstGeom>
          <a:noFill/>
          <a:ln>
            <a:solidFill>
              <a:srgbClr val="F05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2438400" y="4572000"/>
            <a:ext cx="7315200" cy="2057400"/>
          </a:xfrm>
          <a:prstGeom prst="rect">
            <a:avLst/>
          </a:prstGeom>
          <a:noFill/>
          <a:ln>
            <a:solidFill>
              <a:srgbClr val="F05A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7" name="8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55196492"/>
              </p:ext>
            </p:extLst>
          </p:nvPr>
        </p:nvGraphicFramePr>
        <p:xfrm>
          <a:off x="2438400" y="4644000"/>
          <a:ext cx="7315200" cy="1953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30 CuadroTexto"/>
          <p:cNvSpPr txBox="1"/>
          <p:nvPr/>
        </p:nvSpPr>
        <p:spPr>
          <a:xfrm>
            <a:off x="4495802" y="141553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+mj-lt"/>
              </a:rPr>
              <a:t>48,4%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8116672" y="141592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>
                <a:latin typeface="+mj-lt"/>
              </a:rPr>
              <a:t>51,6%</a:t>
            </a:r>
          </a:p>
        </p:txBody>
      </p:sp>
      <p:graphicFrame>
        <p:nvGraphicFramePr>
          <p:cNvPr id="30" name="8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875747"/>
              </p:ext>
            </p:extLst>
          </p:nvPr>
        </p:nvGraphicFramePr>
        <p:xfrm>
          <a:off x="2819400" y="3323776"/>
          <a:ext cx="6903951" cy="1195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Rounded Rectangular Callout 47"/>
          <p:cNvSpPr/>
          <p:nvPr/>
        </p:nvSpPr>
        <p:spPr>
          <a:xfrm>
            <a:off x="91615" y="1132743"/>
            <a:ext cx="1203786" cy="696058"/>
          </a:xfrm>
          <a:prstGeom prst="wedgeRoundRectCallout">
            <a:avLst>
              <a:gd name="adj1" fmla="val 37248"/>
              <a:gd name="adj2" fmla="val 67106"/>
              <a:gd name="adj3" fmla="val 16667"/>
            </a:avLst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txBody>
          <a:bodyPr vert="horz" wrap="none" lIns="0" tIns="0" rIns="0" bIns="0" anchor="ctr" anchorCtr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AR" sz="1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PBA</a:t>
            </a:r>
          </a:p>
        </p:txBody>
      </p:sp>
      <p:sp>
        <p:nvSpPr>
          <p:cNvPr id="28" name="14 CuadroTexto"/>
          <p:cNvSpPr txBox="1"/>
          <p:nvPr/>
        </p:nvSpPr>
        <p:spPr>
          <a:xfrm>
            <a:off x="2590802" y="2385536"/>
            <a:ext cx="1189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latin typeface="+mj-lt"/>
              </a:rPr>
              <a:t>De 16 a 18 años</a:t>
            </a:r>
          </a:p>
          <a:p>
            <a:pPr algn="ctr"/>
            <a:r>
              <a:rPr lang="es-AR" sz="1400" dirty="0">
                <a:latin typeface="+mj-lt"/>
              </a:rPr>
              <a:t>2,5%</a:t>
            </a:r>
          </a:p>
        </p:txBody>
      </p:sp>
      <p:sp>
        <p:nvSpPr>
          <p:cNvPr id="33" name="15 CuadroTexto"/>
          <p:cNvSpPr txBox="1"/>
          <p:nvPr/>
        </p:nvSpPr>
        <p:spPr>
          <a:xfrm>
            <a:off x="5141610" y="2385536"/>
            <a:ext cx="1040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latin typeface="+mj-lt"/>
              </a:rPr>
              <a:t>De 26 a 34 años</a:t>
            </a:r>
          </a:p>
          <a:p>
            <a:pPr algn="ctr"/>
            <a:r>
              <a:rPr lang="es-AR" sz="1400" dirty="0">
                <a:latin typeface="+mj-lt"/>
              </a:rPr>
              <a:t>24,4%</a:t>
            </a:r>
          </a:p>
        </p:txBody>
      </p:sp>
      <p:sp>
        <p:nvSpPr>
          <p:cNvPr id="34" name="16 CuadroTexto"/>
          <p:cNvSpPr txBox="1"/>
          <p:nvPr/>
        </p:nvSpPr>
        <p:spPr>
          <a:xfrm>
            <a:off x="6267703" y="2385536"/>
            <a:ext cx="1040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latin typeface="+mj-lt"/>
              </a:rPr>
              <a:t>De 35 a 44 años</a:t>
            </a:r>
          </a:p>
          <a:p>
            <a:pPr algn="ctr"/>
            <a:r>
              <a:rPr lang="es-AR" sz="1400" dirty="0">
                <a:latin typeface="+mj-lt"/>
              </a:rPr>
              <a:t>23,4%</a:t>
            </a:r>
          </a:p>
        </p:txBody>
      </p:sp>
      <p:sp>
        <p:nvSpPr>
          <p:cNvPr id="35" name="18 CuadroTexto"/>
          <p:cNvSpPr txBox="1"/>
          <p:nvPr/>
        </p:nvSpPr>
        <p:spPr>
          <a:xfrm>
            <a:off x="7393796" y="2385536"/>
            <a:ext cx="1040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latin typeface="+mj-lt"/>
              </a:rPr>
              <a:t>De 45 a 54 años</a:t>
            </a:r>
          </a:p>
          <a:p>
            <a:pPr algn="ctr"/>
            <a:r>
              <a:rPr lang="es-AR" sz="1400" dirty="0">
                <a:latin typeface="+mj-lt"/>
              </a:rPr>
              <a:t>9,6%</a:t>
            </a:r>
          </a:p>
        </p:txBody>
      </p:sp>
      <p:sp>
        <p:nvSpPr>
          <p:cNvPr id="36" name="19 CuadroTexto"/>
          <p:cNvSpPr txBox="1"/>
          <p:nvPr/>
        </p:nvSpPr>
        <p:spPr>
          <a:xfrm>
            <a:off x="8519888" y="2385536"/>
            <a:ext cx="1040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latin typeface="+mj-lt"/>
              </a:rPr>
              <a:t>55 años o más</a:t>
            </a:r>
          </a:p>
          <a:p>
            <a:pPr algn="ctr"/>
            <a:r>
              <a:rPr lang="es-AR" sz="1400" dirty="0">
                <a:latin typeface="+mj-lt"/>
              </a:rPr>
              <a:t>28,6%</a:t>
            </a:r>
          </a:p>
        </p:txBody>
      </p:sp>
      <p:sp>
        <p:nvSpPr>
          <p:cNvPr id="37" name="14 CuadroTexto"/>
          <p:cNvSpPr txBox="1"/>
          <p:nvPr/>
        </p:nvSpPr>
        <p:spPr>
          <a:xfrm>
            <a:off x="3866206" y="2376488"/>
            <a:ext cx="1189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b="1" dirty="0">
                <a:latin typeface="+mj-lt"/>
              </a:rPr>
              <a:t>De 19 a 25 años</a:t>
            </a:r>
          </a:p>
          <a:p>
            <a:pPr algn="ctr"/>
            <a:r>
              <a:rPr lang="es-AR" sz="1400" dirty="0">
                <a:latin typeface="+mj-lt"/>
              </a:rPr>
              <a:t>11,5%</a:t>
            </a:r>
          </a:p>
        </p:txBody>
      </p:sp>
    </p:spTree>
    <p:extLst>
      <p:ext uri="{BB962C8B-B14F-4D97-AF65-F5344CB8AC3E}">
        <p14:creationId xmlns:p14="http://schemas.microsoft.com/office/powerpoint/2010/main" val="66317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CuadroTexto"/>
          <p:cNvSpPr txBox="1"/>
          <p:nvPr/>
        </p:nvSpPr>
        <p:spPr>
          <a:xfrm>
            <a:off x="8158547" y="6582102"/>
            <a:ext cx="1715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Total encuestados</a:t>
            </a:r>
          </a:p>
        </p:txBody>
      </p:sp>
      <p:graphicFrame>
        <p:nvGraphicFramePr>
          <p:cNvPr id="15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150006"/>
              </p:ext>
            </p:extLst>
          </p:nvPr>
        </p:nvGraphicFramePr>
        <p:xfrm>
          <a:off x="8421682" y="1493168"/>
          <a:ext cx="1189264" cy="456399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89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9410"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Diferencial*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57" marR="89957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-3,6%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53073520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-3,5%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-10,8%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-14,7%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-19,9%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19,4%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1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32,1%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43157445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8648468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-11,6%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19,8%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1042">
                <a:tc>
                  <a:txBody>
                    <a:bodyPr/>
                    <a:lstStyle/>
                    <a:p>
                      <a:pPr algn="ctr" fontAlgn="t"/>
                      <a:r>
                        <a:rPr lang="es-ES" sz="13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29,6%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2797200" y="277200"/>
            <a:ext cx="6515100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Percepción de imagen de dirigentes nacionales y provinciales</a:t>
            </a:r>
            <a:endParaRPr lang="es-AR" dirty="0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1447802" y="6397752"/>
            <a:ext cx="8458200" cy="25750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100" dirty="0"/>
              <a:t>*Diferencia entre imagen positiva (MB + B + Reg. Pos.) menos imagen negativa (Reg. </a:t>
            </a:r>
            <a:r>
              <a:rPr lang="es-ES" sz="1100" dirty="0" err="1"/>
              <a:t>Neg</a:t>
            </a:r>
            <a:r>
              <a:rPr lang="es-ES" sz="1100" dirty="0"/>
              <a:t>. + M) de quienes conocen al candidato</a:t>
            </a:r>
            <a:endParaRPr lang="en-US" sz="1100" dirty="0"/>
          </a:p>
        </p:txBody>
      </p:sp>
      <p:graphicFrame>
        <p:nvGraphicFramePr>
          <p:cNvPr id="11" name="6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5940213"/>
              </p:ext>
            </p:extLst>
          </p:nvPr>
        </p:nvGraphicFramePr>
        <p:xfrm>
          <a:off x="158750" y="1493167"/>
          <a:ext cx="7999796" cy="45640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82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34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397" marR="9139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Muy Buena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57" marR="89957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Buena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57" marR="89957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Regular positiva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57" marR="89957" marT="46800" marB="46800" anchor="ctr" horzOverflow="overflow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es-AR" sz="12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Regular negativa</a:t>
                      </a:r>
                      <a:endParaRPr kumimoji="0" lang="es-AR" sz="1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957" marR="89957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Mala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57" marR="89957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contesta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57" marR="89957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lo conoce</a:t>
                      </a:r>
                      <a:endParaRPr kumimoji="0" lang="es-E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9957" marR="89957" marT="46800" marB="4680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Elisa </a:t>
                      </a:r>
                      <a:r>
                        <a:rPr lang="es-ES" sz="1300" dirty="0" err="1">
                          <a:effectLst/>
                        </a:rPr>
                        <a:t>Carrió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28,8%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28,3%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Cristina Fernández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25,5%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43,2%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20999293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Malena </a:t>
                      </a:r>
                      <a:r>
                        <a:rPr lang="es-ES" sz="1300" dirty="0" err="1">
                          <a:effectLst/>
                        </a:rPr>
                        <a:t>Galmarini</a:t>
                      </a:r>
                      <a:r>
                        <a:rPr lang="es-ES" sz="1300" dirty="0">
                          <a:effectLst/>
                        </a:rPr>
                        <a:t> de Massa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46,8%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Gladys González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80,1%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Roberto Lavagna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300">
                          <a:effectLst/>
                        </a:rPr>
                        <a:t>Mauricio Macri</a:t>
                      </a:r>
                      <a:endParaRPr lang="es-ES" sz="13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24,6%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43,2%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Jorge </a:t>
                      </a:r>
                      <a:r>
                        <a:rPr lang="es-ES_tradnl" sz="1300" dirty="0" err="1">
                          <a:effectLst/>
                        </a:rPr>
                        <a:t>Macri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29,7%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32,0%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Verónica </a:t>
                      </a:r>
                      <a:r>
                        <a:rPr lang="es-ES" sz="1300" dirty="0" err="1">
                          <a:effectLst/>
                        </a:rPr>
                        <a:t>Magario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65,4%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34964245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Facundo Manes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58,3%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300" dirty="0">
                          <a:effectLst/>
                        </a:rPr>
                        <a:t>Sergio Massa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28,1%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21,0%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15,4%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Florencio </a:t>
                      </a:r>
                      <a:r>
                        <a:rPr lang="es-ES" sz="1300" dirty="0" err="1">
                          <a:effectLst/>
                        </a:rPr>
                        <a:t>Randazzo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25,6%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74520431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Daniel </a:t>
                      </a:r>
                      <a:r>
                        <a:rPr lang="es-ES" sz="1300" dirty="0" err="1">
                          <a:effectLst/>
                        </a:rPr>
                        <a:t>Scioli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39,7%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Margarita </a:t>
                      </a:r>
                      <a:r>
                        <a:rPr lang="es-ES" sz="1300" dirty="0" err="1">
                          <a:effectLst/>
                        </a:rPr>
                        <a:t>Stolbizer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30,2%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16,6%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23,2%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00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300" dirty="0">
                          <a:effectLst/>
                        </a:rPr>
                        <a:t>María Eugenia Vidal</a:t>
                      </a:r>
                      <a:endParaRPr lang="es-ES" sz="13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17,5%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30,4%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2" name="Rounded Rectangular Callout 10"/>
          <p:cNvSpPr/>
          <p:nvPr/>
        </p:nvSpPr>
        <p:spPr>
          <a:xfrm>
            <a:off x="90000" y="1134000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</p:spTree>
    <p:extLst>
      <p:ext uri="{BB962C8B-B14F-4D97-AF65-F5344CB8AC3E}">
        <p14:creationId xmlns:p14="http://schemas.microsoft.com/office/powerpoint/2010/main" val="99757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2797200" y="199768"/>
            <a:ext cx="6553200" cy="838200"/>
          </a:xfrm>
        </p:spPr>
        <p:txBody>
          <a:bodyPr/>
          <a:lstStyle/>
          <a:p>
            <a:pPr eaLnBrk="1" hangingPunct="1"/>
            <a:r>
              <a:rPr lang="es-ES" b="1" dirty="0"/>
              <a:t>Percepción de imagen de dirigentes nacionales y provinciales</a:t>
            </a:r>
            <a:br>
              <a:rPr lang="es-ES" b="1" dirty="0"/>
            </a:br>
            <a:r>
              <a:rPr lang="es-ES" dirty="0"/>
              <a:t>Ranking de nivel de conocimiento</a:t>
            </a:r>
          </a:p>
        </p:txBody>
      </p:sp>
      <p:graphicFrame>
        <p:nvGraphicFramePr>
          <p:cNvPr id="37" name="Gráfico 36"/>
          <p:cNvGraphicFramePr/>
          <p:nvPr>
            <p:extLst>
              <p:ext uri="{D42A27DB-BD31-4B8C-83A1-F6EECF244321}">
                <p14:modId xmlns:p14="http://schemas.microsoft.com/office/powerpoint/2010/main" val="414565324"/>
              </p:ext>
            </p:extLst>
          </p:nvPr>
        </p:nvGraphicFramePr>
        <p:xfrm>
          <a:off x="710827" y="1412776"/>
          <a:ext cx="9073008" cy="5153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8" name="Conector recto 37"/>
          <p:cNvCxnSpPr/>
          <p:nvPr/>
        </p:nvCxnSpPr>
        <p:spPr>
          <a:xfrm flipH="1">
            <a:off x="370930" y="4365104"/>
            <a:ext cx="897947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/>
          <p:cNvSpPr txBox="1"/>
          <p:nvPr/>
        </p:nvSpPr>
        <p:spPr>
          <a:xfrm>
            <a:off x="372651" y="3872661"/>
            <a:ext cx="1090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300" b="1" dirty="0">
                <a:latin typeface="+mn-lt"/>
              </a:rPr>
              <a:t>Promedio:  75,6%</a:t>
            </a:r>
          </a:p>
        </p:txBody>
      </p:sp>
      <p:sp>
        <p:nvSpPr>
          <p:cNvPr id="11" name="1 CuadroTexto"/>
          <p:cNvSpPr txBox="1"/>
          <p:nvPr/>
        </p:nvSpPr>
        <p:spPr>
          <a:xfrm>
            <a:off x="8158547" y="6582102"/>
            <a:ext cx="1715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Total encuestados</a:t>
            </a:r>
          </a:p>
        </p:txBody>
      </p:sp>
      <p:sp>
        <p:nvSpPr>
          <p:cNvPr id="9" name="Rounded Rectangular Callout 10"/>
          <p:cNvSpPr/>
          <p:nvPr/>
        </p:nvSpPr>
        <p:spPr>
          <a:xfrm>
            <a:off x="90000" y="1134000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sp>
        <p:nvSpPr>
          <p:cNvPr id="2" name="Rectángulo: esquinas redondeadas 1"/>
          <p:cNvSpPr/>
          <p:nvPr/>
        </p:nvSpPr>
        <p:spPr>
          <a:xfrm>
            <a:off x="620581" y="4404308"/>
            <a:ext cx="2330769" cy="2049028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865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9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56694710"/>
              </p:ext>
            </p:extLst>
          </p:nvPr>
        </p:nvGraphicFramePr>
        <p:xfrm>
          <a:off x="258565" y="1344017"/>
          <a:ext cx="9091737" cy="491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42 CuadroTexto"/>
          <p:cNvSpPr txBox="1"/>
          <p:nvPr/>
        </p:nvSpPr>
        <p:spPr>
          <a:xfrm>
            <a:off x="2469259" y="5910215"/>
            <a:ext cx="24545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>
                <a:latin typeface="+mn-lt"/>
              </a:rPr>
              <a:t>Imagen negativa (</a:t>
            </a:r>
            <a:r>
              <a:rPr lang="es-ES" sz="1200" dirty="0">
                <a:latin typeface="+mn-lt"/>
              </a:rPr>
              <a:t>Reg. </a:t>
            </a:r>
            <a:r>
              <a:rPr lang="es-ES" sz="1200" dirty="0" err="1">
                <a:latin typeface="+mn-lt"/>
              </a:rPr>
              <a:t>Neg</a:t>
            </a:r>
            <a:r>
              <a:rPr lang="es-ES" sz="1200" dirty="0">
                <a:latin typeface="+mn-lt"/>
              </a:rPr>
              <a:t>. + M</a:t>
            </a:r>
            <a:r>
              <a:rPr lang="es-AR" sz="1200" dirty="0">
                <a:latin typeface="+mn-lt"/>
              </a:rPr>
              <a:t>)*</a:t>
            </a:r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2797200" y="201600"/>
            <a:ext cx="6553200" cy="838200"/>
          </a:xfrm>
        </p:spPr>
        <p:txBody>
          <a:bodyPr/>
          <a:lstStyle/>
          <a:p>
            <a:pPr eaLnBrk="1" hangingPunct="1"/>
            <a:r>
              <a:rPr lang="es-ES" b="1" dirty="0"/>
              <a:t>Percepción de imagen de dirigentes nacionales y provinciales </a:t>
            </a:r>
            <a:br>
              <a:rPr lang="es-ES" b="1" dirty="0"/>
            </a:br>
            <a:r>
              <a:rPr lang="es-ES" dirty="0"/>
              <a:t>Ranking de diferencial: Imagen positiva menos negativa</a:t>
            </a:r>
          </a:p>
        </p:txBody>
      </p:sp>
      <p:sp>
        <p:nvSpPr>
          <p:cNvPr id="10" name="1 CuadroTexto"/>
          <p:cNvSpPr txBox="1"/>
          <p:nvPr/>
        </p:nvSpPr>
        <p:spPr>
          <a:xfrm>
            <a:off x="8158547" y="6582102"/>
            <a:ext cx="1715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Total encuestados</a:t>
            </a:r>
          </a:p>
        </p:txBody>
      </p:sp>
      <p:sp>
        <p:nvSpPr>
          <p:cNvPr id="14" name="37 Rectángulo"/>
          <p:cNvSpPr/>
          <p:nvPr/>
        </p:nvSpPr>
        <p:spPr>
          <a:xfrm>
            <a:off x="5035745" y="5958714"/>
            <a:ext cx="180000" cy="18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38 CuadroTexto"/>
          <p:cNvSpPr txBox="1"/>
          <p:nvPr/>
        </p:nvSpPr>
        <p:spPr>
          <a:xfrm>
            <a:off x="5230259" y="5910215"/>
            <a:ext cx="26998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dirty="0">
                <a:latin typeface="+mn-lt"/>
              </a:rPr>
              <a:t>Imagen positiva (</a:t>
            </a:r>
            <a:r>
              <a:rPr lang="es-ES" sz="1200" dirty="0">
                <a:latin typeface="+mn-lt"/>
              </a:rPr>
              <a:t>MB + B + Reg. Pos</a:t>
            </a:r>
            <a:r>
              <a:rPr lang="es-AR" sz="1200" dirty="0">
                <a:latin typeface="+mn-lt"/>
              </a:rPr>
              <a:t>)*</a:t>
            </a:r>
          </a:p>
        </p:txBody>
      </p:sp>
      <p:sp>
        <p:nvSpPr>
          <p:cNvPr id="16" name="41 Rectángulo"/>
          <p:cNvSpPr/>
          <p:nvPr/>
        </p:nvSpPr>
        <p:spPr>
          <a:xfrm>
            <a:off x="2261296" y="5958714"/>
            <a:ext cx="180000" cy="18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/>
          <p:cNvSpPr/>
          <p:nvPr/>
        </p:nvSpPr>
        <p:spPr>
          <a:xfrm>
            <a:off x="8484637" y="1223522"/>
            <a:ext cx="1080000" cy="2661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>
                <a:solidFill>
                  <a:schemeClr val="tx1"/>
                </a:solidFill>
              </a:rPr>
              <a:t>Diferencial**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8560055" y="1535206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+32,1%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8560055" y="1823238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+29,6%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8560055" y="2111270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+20,6%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8420947" y="1196752"/>
            <a:ext cx="1198074" cy="45381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Rectángulo 23"/>
          <p:cNvSpPr/>
          <p:nvPr/>
        </p:nvSpPr>
        <p:spPr>
          <a:xfrm>
            <a:off x="8560055" y="2399302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+19,8%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8560055" y="2687334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+19,4%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8560055" y="2975366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+17,5%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8560055" y="4713962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rgbClr val="FF0000"/>
                </a:solidFill>
              </a:rPr>
              <a:t>-11,6%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8560800" y="5033620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rgbClr val="FF0000"/>
                </a:solidFill>
              </a:rPr>
              <a:t>-14,7%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8560800" y="5353275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rgbClr val="FF0000"/>
                </a:solidFill>
              </a:rPr>
              <a:t>-19,9%</a:t>
            </a:r>
          </a:p>
        </p:txBody>
      </p:sp>
      <p:sp>
        <p:nvSpPr>
          <p:cNvPr id="37" name="Rounded Rectangular Callout 10"/>
          <p:cNvSpPr/>
          <p:nvPr/>
        </p:nvSpPr>
        <p:spPr>
          <a:xfrm>
            <a:off x="90000" y="1088800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sp>
        <p:nvSpPr>
          <p:cNvPr id="39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848544" y="6397752"/>
            <a:ext cx="9057458" cy="11274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100" dirty="0"/>
              <a:t>*Valores calculados descontando el nivel de desconocimiento por la disparidad que muestra el ranking de conocimiento de los dirigentes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100" dirty="0"/>
              <a:t>**Diferencia entre imagen positiva (MB + B + Reg. Pos.) menos imagen negativa (Reg. </a:t>
            </a:r>
            <a:r>
              <a:rPr lang="es-ES" sz="1100" dirty="0" err="1"/>
              <a:t>Neg</a:t>
            </a:r>
            <a:r>
              <a:rPr lang="es-ES" sz="1100" dirty="0"/>
              <a:t>. + M) de quienes conocen al candidato</a:t>
            </a:r>
            <a:endParaRPr lang="en-US" sz="1100" dirty="0"/>
          </a:p>
        </p:txBody>
      </p:sp>
      <p:cxnSp>
        <p:nvCxnSpPr>
          <p:cNvPr id="3" name="Conector recto 2"/>
          <p:cNvCxnSpPr>
            <a:cxnSpLocks/>
          </p:cNvCxnSpPr>
          <p:nvPr/>
        </p:nvCxnSpPr>
        <p:spPr>
          <a:xfrm flipH="1">
            <a:off x="540000" y="3892301"/>
            <a:ext cx="9247465" cy="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9 Rectángulo"/>
          <p:cNvSpPr/>
          <p:nvPr/>
        </p:nvSpPr>
        <p:spPr>
          <a:xfrm>
            <a:off x="2072681" y="5877272"/>
            <a:ext cx="5857420" cy="360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Rectángulo 34"/>
          <p:cNvSpPr/>
          <p:nvPr/>
        </p:nvSpPr>
        <p:spPr>
          <a:xfrm>
            <a:off x="8554196" y="3573016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+17,0%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8554941" y="3839462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rgbClr val="FF0000"/>
                </a:solidFill>
              </a:rPr>
              <a:t>-3,5%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8560800" y="4094031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rgbClr val="FF0000"/>
                </a:solidFill>
              </a:rPr>
              <a:t>-3,6%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8561545" y="4413689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rgbClr val="FF0000"/>
                </a:solidFill>
              </a:rPr>
              <a:t>-10,8%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8553400" y="3263398"/>
            <a:ext cx="855922" cy="3816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i="1" dirty="0">
                <a:solidFill>
                  <a:schemeClr val="accent6">
                    <a:lumMod val="75000"/>
                  </a:schemeClr>
                </a:solidFill>
              </a:rPr>
              <a:t>+17,3%</a:t>
            </a:r>
          </a:p>
        </p:txBody>
      </p:sp>
    </p:spTree>
    <p:extLst>
      <p:ext uri="{BB962C8B-B14F-4D97-AF65-F5344CB8AC3E}">
        <p14:creationId xmlns:p14="http://schemas.microsoft.com/office/powerpoint/2010/main" val="109138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838200" y="990601"/>
            <a:ext cx="8364538" cy="132397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Monitoreo de la opinión pública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38200" y="2547938"/>
            <a:ext cx="4690864" cy="1338262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s-AR" dirty="0"/>
              <a:t>COYUNTURA ELECTORAL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2563071"/>
            <a:ext cx="3816424" cy="231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69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2797200" y="277200"/>
            <a:ext cx="6515100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Principal opositor en la Provincia - Sugerido</a:t>
            </a:r>
            <a:br>
              <a:rPr lang="es-AR" b="1" dirty="0"/>
            </a:br>
            <a:r>
              <a:rPr lang="es-AR" dirty="0"/>
              <a:t>Por corte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1287633" y="1283801"/>
            <a:ext cx="7465134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1800" dirty="0">
                <a:solidFill>
                  <a:schemeClr val="bg1">
                    <a:lumMod val="50000"/>
                  </a:schemeClr>
                </a:solidFill>
              </a:rPr>
              <a:t>¿Y quiénes cree Ud. que representan mejor a la oposición en la Provincia?</a:t>
            </a: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* </a:t>
            </a:r>
          </a:p>
        </p:txBody>
      </p:sp>
      <p:sp>
        <p:nvSpPr>
          <p:cNvPr id="17" name="1 CuadroTexto"/>
          <p:cNvSpPr txBox="1"/>
          <p:nvPr/>
        </p:nvSpPr>
        <p:spPr>
          <a:xfrm>
            <a:off x="8229079" y="6582102"/>
            <a:ext cx="1645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casos GBA y PBA</a:t>
            </a:r>
          </a:p>
        </p:txBody>
      </p:sp>
      <p:graphicFrame>
        <p:nvGraphicFramePr>
          <p:cNvPr id="18" name="52 Gráfico"/>
          <p:cNvGraphicFramePr/>
          <p:nvPr>
            <p:extLst>
              <p:ext uri="{D42A27DB-BD31-4B8C-83A1-F6EECF244321}">
                <p14:modId xmlns:p14="http://schemas.microsoft.com/office/powerpoint/2010/main" val="2806079790"/>
              </p:ext>
            </p:extLst>
          </p:nvPr>
        </p:nvGraphicFramePr>
        <p:xfrm>
          <a:off x="152400" y="2209352"/>
          <a:ext cx="4949538" cy="3968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ounded Rectangular Callout 10"/>
          <p:cNvSpPr/>
          <p:nvPr/>
        </p:nvSpPr>
        <p:spPr>
          <a:xfrm>
            <a:off x="280800" y="1520848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sp>
        <p:nvSpPr>
          <p:cNvPr id="24" name="Rounded Rectangular Callout 7"/>
          <p:cNvSpPr/>
          <p:nvPr/>
        </p:nvSpPr>
        <p:spPr>
          <a:xfrm>
            <a:off x="8859600" y="1556792"/>
            <a:ext cx="900000" cy="540000"/>
          </a:xfrm>
          <a:prstGeom prst="wedgeRoundRectCallout">
            <a:avLst>
              <a:gd name="adj1" fmla="val -48958"/>
              <a:gd name="adj2" fmla="val 64540"/>
              <a:gd name="adj3" fmla="val 16667"/>
            </a:avLst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vert="horz" wrap="none" lIns="0" tIns="0" rIns="0" bIns="0" anchor="ctr" anchorCtr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AR" sz="1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GBA</a:t>
            </a:r>
          </a:p>
        </p:txBody>
      </p:sp>
      <p:sp>
        <p:nvSpPr>
          <p:cNvPr id="20" name="Rectangle 8"/>
          <p:cNvSpPr/>
          <p:nvPr/>
        </p:nvSpPr>
        <p:spPr>
          <a:xfrm>
            <a:off x="7539789" y="6399237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j-lt"/>
              </a:rPr>
              <a:t>*respuesta única, mención guiada</a:t>
            </a:r>
          </a:p>
        </p:txBody>
      </p:sp>
      <p:graphicFrame>
        <p:nvGraphicFramePr>
          <p:cNvPr id="21" name="52 Gráfico"/>
          <p:cNvGraphicFramePr/>
          <p:nvPr>
            <p:extLst>
              <p:ext uri="{D42A27DB-BD31-4B8C-83A1-F6EECF244321}">
                <p14:modId xmlns:p14="http://schemas.microsoft.com/office/powerpoint/2010/main" val="2193505111"/>
              </p:ext>
            </p:extLst>
          </p:nvPr>
        </p:nvGraphicFramePr>
        <p:xfrm>
          <a:off x="5241033" y="2209352"/>
          <a:ext cx="4390168" cy="4005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3565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2797200" y="277200"/>
            <a:ext cx="6515100" cy="488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AR" b="1" dirty="0"/>
              <a:t>Voto Interna Frente para la Victoria</a:t>
            </a:r>
            <a:br>
              <a:rPr lang="es-AR" b="1" dirty="0"/>
            </a:br>
            <a:r>
              <a:rPr lang="es-AR" dirty="0"/>
              <a:t>Por corte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idx="1"/>
          </p:nvPr>
        </p:nvSpPr>
        <p:spPr>
          <a:xfrm>
            <a:off x="1287633" y="1283801"/>
            <a:ext cx="7465134" cy="518886"/>
          </a:xfrm>
          <a:noFill/>
          <a:ln w="12700" cap="sq" cmpd="sng" algn="ctr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AR" sz="1800" dirty="0">
                <a:solidFill>
                  <a:schemeClr val="bg1">
                    <a:lumMod val="50000"/>
                  </a:schemeClr>
                </a:solidFill>
              </a:rPr>
              <a:t>Y en el caso de que haya interna dentro del Frente para la Victoria, entre los siguientes candidatos que le mencionaré ¿A cuál votaría?* </a:t>
            </a:r>
          </a:p>
        </p:txBody>
      </p:sp>
      <p:sp>
        <p:nvSpPr>
          <p:cNvPr id="17" name="1 CuadroTexto"/>
          <p:cNvSpPr txBox="1"/>
          <p:nvPr/>
        </p:nvSpPr>
        <p:spPr>
          <a:xfrm>
            <a:off x="8229079" y="6582102"/>
            <a:ext cx="1645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AR" sz="1100" dirty="0">
                <a:latin typeface="+mn-lt"/>
              </a:rPr>
              <a:t>Base: casos GBA y PBA</a:t>
            </a:r>
          </a:p>
        </p:txBody>
      </p:sp>
      <p:graphicFrame>
        <p:nvGraphicFramePr>
          <p:cNvPr id="18" name="52 Gráfico"/>
          <p:cNvGraphicFramePr/>
          <p:nvPr>
            <p:extLst>
              <p:ext uri="{D42A27DB-BD31-4B8C-83A1-F6EECF244321}">
                <p14:modId xmlns:p14="http://schemas.microsoft.com/office/powerpoint/2010/main" val="2407360878"/>
              </p:ext>
            </p:extLst>
          </p:nvPr>
        </p:nvGraphicFramePr>
        <p:xfrm>
          <a:off x="272480" y="2158950"/>
          <a:ext cx="4584576" cy="350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52 Gráfico"/>
          <p:cNvGraphicFramePr/>
          <p:nvPr>
            <p:extLst>
              <p:ext uri="{D42A27DB-BD31-4B8C-83A1-F6EECF244321}">
                <p14:modId xmlns:p14="http://schemas.microsoft.com/office/powerpoint/2010/main" val="816223700"/>
              </p:ext>
            </p:extLst>
          </p:nvPr>
        </p:nvGraphicFramePr>
        <p:xfrm>
          <a:off x="4860000" y="2159371"/>
          <a:ext cx="4629504" cy="3501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ángulo redondeado 12"/>
          <p:cNvSpPr/>
          <p:nvPr/>
        </p:nvSpPr>
        <p:spPr>
          <a:xfrm>
            <a:off x="1039357" y="5780284"/>
            <a:ext cx="1311292" cy="7616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Solo para aquellos que votarían en la interna: 53,9%</a:t>
            </a:r>
          </a:p>
        </p:txBody>
      </p:sp>
      <p:graphicFrame>
        <p:nvGraphicFramePr>
          <p:cNvPr id="16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472218"/>
              </p:ext>
            </p:extLst>
          </p:nvPr>
        </p:nvGraphicFramePr>
        <p:xfrm>
          <a:off x="2474285" y="5751008"/>
          <a:ext cx="2056229" cy="774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977">
                  <a:extLst>
                    <a:ext uri="{9D8B030D-6E8A-4147-A177-3AD203B41FA5}">
                      <a16:colId xmlns:a16="http://schemas.microsoft.com/office/drawing/2014/main" xmlns="" val="696920993"/>
                    </a:ext>
                  </a:extLst>
                </a:gridCol>
                <a:gridCol w="570252">
                  <a:extLst>
                    <a:ext uri="{9D8B030D-6E8A-4147-A177-3AD203B41FA5}">
                      <a16:colId xmlns:a16="http://schemas.microsoft.com/office/drawing/2014/main" xmlns="" val="827397518"/>
                    </a:ext>
                  </a:extLst>
                </a:gridCol>
              </a:tblGrid>
              <a:tr h="25811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A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 Scioli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s-A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75984682"/>
                  </a:ext>
                </a:extLst>
              </a:tr>
              <a:tr h="25811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A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Florencio Randazzo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s-A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02157490"/>
                  </a:ext>
                </a:extLst>
              </a:tr>
              <a:tr h="2581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</a:t>
                      </a:r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s-A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Nc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s-A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12665910"/>
                  </a:ext>
                </a:extLst>
              </a:tr>
            </a:tbl>
          </a:graphicData>
        </a:graphic>
      </p:graphicFrame>
      <p:sp>
        <p:nvSpPr>
          <p:cNvPr id="19" name="Rectángulo 3"/>
          <p:cNvSpPr/>
          <p:nvPr/>
        </p:nvSpPr>
        <p:spPr>
          <a:xfrm>
            <a:off x="941544" y="5695170"/>
            <a:ext cx="3651416" cy="90218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Rounded Rectangular Callout 10"/>
          <p:cNvSpPr/>
          <p:nvPr/>
        </p:nvSpPr>
        <p:spPr>
          <a:xfrm>
            <a:off x="280800" y="1520848"/>
            <a:ext cx="900000" cy="540000"/>
          </a:xfrm>
          <a:prstGeom prst="wedgeRoundRectCallout">
            <a:avLst>
              <a:gd name="adj1" fmla="val 42113"/>
              <a:gd name="adj2" fmla="val 64540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PBA</a:t>
            </a:r>
          </a:p>
        </p:txBody>
      </p:sp>
      <p:sp>
        <p:nvSpPr>
          <p:cNvPr id="24" name="Rounded Rectangular Callout 7"/>
          <p:cNvSpPr/>
          <p:nvPr/>
        </p:nvSpPr>
        <p:spPr>
          <a:xfrm>
            <a:off x="8859600" y="1520848"/>
            <a:ext cx="900000" cy="540000"/>
          </a:xfrm>
          <a:prstGeom prst="wedgeRoundRectCallout">
            <a:avLst>
              <a:gd name="adj1" fmla="val -48958"/>
              <a:gd name="adj2" fmla="val 64540"/>
              <a:gd name="adj3" fmla="val 16667"/>
            </a:avLst>
          </a:prstGeom>
          <a:solidFill>
            <a:srgbClr val="C00000"/>
          </a:solidFill>
          <a:ln w="28575">
            <a:solidFill>
              <a:schemeClr val="bg1"/>
            </a:solidFill>
          </a:ln>
        </p:spPr>
        <p:txBody>
          <a:bodyPr vert="horz" wrap="none" lIns="0" tIns="0" rIns="0" bIns="0" anchor="ctr" anchorCtr="1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s-AR" sz="16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GBA</a:t>
            </a:r>
          </a:p>
        </p:txBody>
      </p:sp>
      <p:sp>
        <p:nvSpPr>
          <p:cNvPr id="25" name="Rectángulo redondeado 12"/>
          <p:cNvSpPr/>
          <p:nvPr/>
        </p:nvSpPr>
        <p:spPr>
          <a:xfrm>
            <a:off x="5666331" y="5762751"/>
            <a:ext cx="1311292" cy="7616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200" dirty="0"/>
              <a:t>Solo para aquellos que votarían en la interna: 57,4%</a:t>
            </a:r>
          </a:p>
        </p:txBody>
      </p:sp>
      <p:graphicFrame>
        <p:nvGraphicFramePr>
          <p:cNvPr id="26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17119"/>
              </p:ext>
            </p:extLst>
          </p:nvPr>
        </p:nvGraphicFramePr>
        <p:xfrm>
          <a:off x="7101259" y="5730589"/>
          <a:ext cx="2056229" cy="774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5977">
                  <a:extLst>
                    <a:ext uri="{9D8B030D-6E8A-4147-A177-3AD203B41FA5}">
                      <a16:colId xmlns:a16="http://schemas.microsoft.com/office/drawing/2014/main" xmlns="" val="696920993"/>
                    </a:ext>
                  </a:extLst>
                </a:gridCol>
                <a:gridCol w="570252">
                  <a:extLst>
                    <a:ext uri="{9D8B030D-6E8A-4147-A177-3AD203B41FA5}">
                      <a16:colId xmlns:a16="http://schemas.microsoft.com/office/drawing/2014/main" xmlns="" val="827397518"/>
                    </a:ext>
                  </a:extLst>
                </a:gridCol>
              </a:tblGrid>
              <a:tr h="25811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A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 Scioli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s-A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75984682"/>
                  </a:ext>
                </a:extLst>
              </a:tr>
              <a:tr h="25811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s-A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Florencio Randazzo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s-A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24121483"/>
                  </a:ext>
                </a:extLst>
              </a:tr>
              <a:tr h="258112">
                <a:tc>
                  <a:txBody>
                    <a:bodyPr/>
                    <a:lstStyle/>
                    <a:p>
                      <a:pPr algn="l" fontAlgn="ctr"/>
                      <a:r>
                        <a:rPr lang="es-A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</a:t>
                      </a:r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es-A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Nc</a:t>
                      </a:r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s-AR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12665910"/>
                  </a:ext>
                </a:extLst>
              </a:tr>
            </a:tbl>
          </a:graphicData>
        </a:graphic>
      </p:graphicFrame>
      <p:sp>
        <p:nvSpPr>
          <p:cNvPr id="27" name="Rectángulo 3"/>
          <p:cNvSpPr/>
          <p:nvPr/>
        </p:nvSpPr>
        <p:spPr>
          <a:xfrm>
            <a:off x="5568518" y="5677637"/>
            <a:ext cx="3651416" cy="90218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0059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&amp;f - Opinión">
  <a:themeElements>
    <a:clrScheme name="m&amp;f Opin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05A29"/>
      </a:accent1>
      <a:accent2>
        <a:srgbClr val="9B2D1F"/>
      </a:accent2>
      <a:accent3>
        <a:srgbClr val="996600"/>
      </a:accent3>
      <a:accent4>
        <a:srgbClr val="A7753F"/>
      </a:accent4>
      <a:accent5>
        <a:srgbClr val="7B9B7E"/>
      </a:accent5>
      <a:accent6>
        <a:srgbClr val="99A939"/>
      </a:accent6>
      <a:hlink>
        <a:srgbClr val="CC9900"/>
      </a:hlink>
      <a:folHlink>
        <a:srgbClr val="96A9A9"/>
      </a:folHlink>
    </a:clrScheme>
    <a:fontScheme name="m&amp;f - Opinión">
      <a:majorFont>
        <a:latin typeface="DINPro-Medium"/>
        <a:ea typeface=""/>
        <a:cs typeface=""/>
      </a:majorFont>
      <a:minorFont>
        <a:latin typeface="DINPro-Regular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34774</TotalTime>
  <Words>1260</Words>
  <Application>Microsoft Office PowerPoint</Application>
  <PresentationFormat>A4 (210 x 297 mm)</PresentationFormat>
  <Paragraphs>287</Paragraphs>
  <Slides>15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m&amp;f - Opinión</vt:lpstr>
      <vt:lpstr>Presentación de PowerPoint</vt:lpstr>
      <vt:lpstr>Análisis de datos  Ficha Técnica</vt:lpstr>
      <vt:lpstr>Análisis de datos  Segmentación de la muestra PBA</vt:lpstr>
      <vt:lpstr>Percepción de imagen de dirigentes nacionales y provinciales</vt:lpstr>
      <vt:lpstr>Percepción de imagen de dirigentes nacionales y provinciales Ranking de nivel de conocimiento</vt:lpstr>
      <vt:lpstr>Percepción de imagen de dirigentes nacionales y provinciales  Ranking de diferencial: Imagen positiva menos negativa</vt:lpstr>
      <vt:lpstr>Monitoreo de la opinión pública</vt:lpstr>
      <vt:lpstr>Principal opositor en la Provincia - Sugerido Por corte</vt:lpstr>
      <vt:lpstr>Voto Interna Frente para la Victoria Por corte</vt:lpstr>
      <vt:lpstr>Voto Elecciones Legislativas Generales 2017 – Escenario I  Por corte</vt:lpstr>
      <vt:lpstr>Voto Elecciones Legislativas Generales 2017 – Escenario II  Por corte</vt:lpstr>
      <vt:lpstr>Voto Elecciones Generales 2017 por fórmula Escenario I Por corte</vt:lpstr>
      <vt:lpstr>Voto Elecciones Generales 2017 por fórmula Escenario I PBA acumulada</vt:lpstr>
      <vt:lpstr>Voto Elecciones Generales 2017 por fórmula Escenario II PBA acumulada</vt:lpstr>
      <vt:lpstr>Voto Elecciones Generales 2017 por fórmula Escenario III Por corte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George</dc:creator>
  <cp:lastModifiedBy>Turismo Estación Fluvial</cp:lastModifiedBy>
  <cp:revision>8900</cp:revision>
  <cp:lastPrinted>2014-12-09T14:52:34Z</cp:lastPrinted>
  <dcterms:created xsi:type="dcterms:W3CDTF">2013-02-09T12:38:14Z</dcterms:created>
  <dcterms:modified xsi:type="dcterms:W3CDTF">2017-03-07T22:13:52Z</dcterms:modified>
</cp:coreProperties>
</file>